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8.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9.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4" r:id="rId4"/>
    <p:sldMasterId id="2147483746" r:id="rId5"/>
    <p:sldMasterId id="2147483757" r:id="rId6"/>
    <p:sldMasterId id="2147483767" r:id="rId7"/>
    <p:sldMasterId id="2147483779" r:id="rId8"/>
    <p:sldMasterId id="2147483789" r:id="rId9"/>
    <p:sldMasterId id="2147483799" r:id="rId10"/>
    <p:sldMasterId id="2147483809" r:id="rId11"/>
    <p:sldMasterId id="2147483819" r:id="rId12"/>
    <p:sldMasterId id="2147483829" r:id="rId13"/>
    <p:sldMasterId id="2147483863" r:id="rId14"/>
    <p:sldMasterId id="2147483873" r:id="rId15"/>
  </p:sldMasterIdLst>
  <p:notesMasterIdLst>
    <p:notesMasterId r:id="rId33"/>
  </p:notesMasterIdLst>
  <p:handoutMasterIdLst>
    <p:handoutMasterId r:id="rId34"/>
  </p:handoutMasterIdLst>
  <p:sldIdLst>
    <p:sldId id="803" r:id="rId16"/>
    <p:sldId id="804" r:id="rId17"/>
    <p:sldId id="805" r:id="rId18"/>
    <p:sldId id="923" r:id="rId19"/>
    <p:sldId id="806" r:id="rId20"/>
    <p:sldId id="890" r:id="rId21"/>
    <p:sldId id="934" r:id="rId22"/>
    <p:sldId id="924" r:id="rId23"/>
    <p:sldId id="928" r:id="rId24"/>
    <p:sldId id="807" r:id="rId25"/>
    <p:sldId id="931" r:id="rId26"/>
    <p:sldId id="929" r:id="rId27"/>
    <p:sldId id="930" r:id="rId28"/>
    <p:sldId id="927" r:id="rId29"/>
    <p:sldId id="821" r:id="rId30"/>
    <p:sldId id="878" r:id="rId31"/>
    <p:sldId id="882" r:id="rId32"/>
  </p:sldIdLst>
  <p:sldSz cx="12192000" cy="6858000"/>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Liam Gallagher" initials="LG" lastIdx="7" clrIdx="6">
    <p:extLst>
      <p:ext uri="{19B8F6BF-5375-455C-9EA6-DF929625EA0E}">
        <p15:presenceInfo xmlns:p15="http://schemas.microsoft.com/office/powerpoint/2012/main" userId="Liam Gallagher" providerId="None"/>
      </p:ext>
    </p:extLst>
  </p:cmAuthor>
  <p:cmAuthor id="1" name="Gallagher, Liam" initials="GL" lastIdx="1" clrIdx="0">
    <p:extLst>
      <p:ext uri="{19B8F6BF-5375-455C-9EA6-DF929625EA0E}">
        <p15:presenceInfo xmlns:p15="http://schemas.microsoft.com/office/powerpoint/2012/main" userId="S-1-5-21-249263827-1212357926-315576832-700537" providerId="AD"/>
      </p:ext>
    </p:extLst>
  </p:cmAuthor>
  <p:cmAuthor id="2" name="Brown, Pat" initials="BP" lastIdx="133" clrIdx="1">
    <p:extLst>
      <p:ext uri="{19B8F6BF-5375-455C-9EA6-DF929625EA0E}">
        <p15:presenceInfo xmlns:p15="http://schemas.microsoft.com/office/powerpoint/2012/main" userId="S-1-5-21-249263827-1212357926-315576832-148597" providerId="AD"/>
      </p:ext>
    </p:extLst>
  </p:cmAuthor>
  <p:cmAuthor id="3" name="Singh, Gurman" initials="SG" lastIdx="43" clrIdx="2">
    <p:extLst>
      <p:ext uri="{19B8F6BF-5375-455C-9EA6-DF929625EA0E}">
        <p15:presenceInfo xmlns:p15="http://schemas.microsoft.com/office/powerpoint/2012/main" userId="S-1-5-21-249263827-1212357926-315576832-701745" providerId="AD"/>
      </p:ext>
    </p:extLst>
  </p:cmAuthor>
  <p:cmAuthor id="4" name="Blake-Davies, Alexander" initials="BA" lastIdx="134" clrIdx="3">
    <p:extLst>
      <p:ext uri="{19B8F6BF-5375-455C-9EA6-DF929625EA0E}">
        <p15:presenceInfo xmlns:p15="http://schemas.microsoft.com/office/powerpoint/2012/main" userId="S-1-5-21-249263827-1212357926-315576832-705554" providerId="AD"/>
      </p:ext>
    </p:extLst>
  </p:cmAuthor>
  <p:cmAuthor id="5" name="Gurman Singh" initials="GS" lastIdx="30" clrIdx="4">
    <p:extLst>
      <p:ext uri="{19B8F6BF-5375-455C-9EA6-DF929625EA0E}">
        <p15:presenceInfo xmlns:p15="http://schemas.microsoft.com/office/powerpoint/2012/main" userId="b9e4ad58c398c938" providerId="Windows Live"/>
      </p:ext>
    </p:extLst>
  </p:cmAuthor>
  <p:cmAuthor id="6" name="Flacks, Kelly" initials="FK" lastIdx="44" clrIdx="5">
    <p:extLst>
      <p:ext uri="{19B8F6BF-5375-455C-9EA6-DF929625EA0E}">
        <p15:presenceInfo xmlns:p15="http://schemas.microsoft.com/office/powerpoint/2012/main" userId="S-1-5-21-249263827-1212357926-315576832-2328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82B"/>
    <a:srgbClr val="0000E1"/>
    <a:srgbClr val="000099"/>
    <a:srgbClr val="4A494D"/>
    <a:srgbClr val="DD0031"/>
    <a:srgbClr val="FF0043"/>
    <a:srgbClr val="0E1832"/>
    <a:srgbClr val="0000DF"/>
    <a:srgbClr val="FFFF66"/>
    <a:srgbClr val="59595C"/>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59" autoAdjust="0"/>
    <p:restoredTop sz="94876" autoAdjust="0"/>
  </p:normalViewPr>
  <p:slideViewPr>
    <p:cSldViewPr snapToGrid="0">
      <p:cViewPr varScale="1">
        <p:scale>
          <a:sx n="68" d="100"/>
          <a:sy n="68" d="100"/>
        </p:scale>
        <p:origin x="78" y="78"/>
      </p:cViewPr>
      <p:guideLst>
        <p:guide orient="horz" pos="2160"/>
        <p:guide pos="3840"/>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84" d="100"/>
          <a:sy n="84" d="100"/>
        </p:scale>
        <p:origin x="1746"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tableStyles" Target="tableStyles.xml"/><Relationship Id="rId21" Type="http://schemas.openxmlformats.org/officeDocument/2006/relationships/slide" Target="slides/slide6.xml"/><Relationship Id="rId34"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4.xml"/><Relationship Id="rId31" Type="http://schemas.openxmlformats.org/officeDocument/2006/relationships/slide" Target="slides/slide16.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commentAuthors" Target="commentAuthor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Media &amp; Entertainment</c:v>
                </c:pt>
              </c:strCache>
            </c:strRef>
          </c:tx>
          <c:spPr>
            <a:effectLst/>
          </c:spPr>
          <c:dPt>
            <c:idx val="0"/>
            <c:bubble3D val="0"/>
            <c:spPr>
              <a:solidFill>
                <a:srgbClr val="0D0DFF"/>
              </a:solidFill>
              <a:ln>
                <a:noFill/>
              </a:ln>
              <a:effectLst/>
            </c:spPr>
            <c:extLst>
              <c:ext xmlns:c16="http://schemas.microsoft.com/office/drawing/2014/chart" uri="{C3380CC4-5D6E-409C-BE32-E72D297353CC}">
                <c16:uniqueId val="{00000001-48AE-46AB-BFB1-C89ADE863AF9}"/>
              </c:ext>
            </c:extLst>
          </c:dPt>
          <c:dPt>
            <c:idx val="1"/>
            <c:bubble3D val="0"/>
            <c:spPr>
              <a:solidFill>
                <a:schemeClr val="accent4">
                  <a:lumMod val="75000"/>
                </a:schemeClr>
              </a:solidFill>
              <a:ln>
                <a:noFill/>
              </a:ln>
              <a:effectLst/>
            </c:spPr>
            <c:extLst>
              <c:ext xmlns:c16="http://schemas.microsoft.com/office/drawing/2014/chart" uri="{C3380CC4-5D6E-409C-BE32-E72D297353CC}">
                <c16:uniqueId val="{00000003-48AE-46AB-BFB1-C89ADE863AF9}"/>
              </c:ext>
            </c:extLst>
          </c:dPt>
          <c:dPt>
            <c:idx val="2"/>
            <c:bubble3D val="0"/>
            <c:spPr>
              <a:solidFill>
                <a:schemeClr val="bg2"/>
              </a:solidFill>
              <a:ln>
                <a:noFill/>
              </a:ln>
              <a:effectLst/>
            </c:spPr>
            <c:extLst>
              <c:ext xmlns:c16="http://schemas.microsoft.com/office/drawing/2014/chart" uri="{C3380CC4-5D6E-409C-BE32-E72D297353CC}">
                <c16:uniqueId val="{00000005-48AE-46AB-BFB1-C89ADE863AF9}"/>
              </c:ext>
            </c:extLst>
          </c:dPt>
          <c:dPt>
            <c:idx val="3"/>
            <c:bubble3D val="0"/>
            <c:spPr>
              <a:solidFill>
                <a:schemeClr val="accent4">
                  <a:lumMod val="60000"/>
                  <a:lumOff val="40000"/>
                </a:schemeClr>
              </a:solidFill>
              <a:ln>
                <a:noFill/>
              </a:ln>
              <a:effectLst/>
            </c:spPr>
            <c:extLst>
              <c:ext xmlns:c16="http://schemas.microsoft.com/office/drawing/2014/chart" uri="{C3380CC4-5D6E-409C-BE32-E72D297353CC}">
                <c16:uniqueId val="{00000007-48AE-46AB-BFB1-C89ADE863AF9}"/>
              </c:ext>
            </c:extLst>
          </c:dPt>
          <c:dPt>
            <c:idx val="4"/>
            <c:bubble3D val="0"/>
            <c:spPr>
              <a:solidFill>
                <a:srgbClr val="8FBCFF"/>
              </a:solidFill>
              <a:ln>
                <a:noFill/>
              </a:ln>
              <a:effectLst/>
            </c:spPr>
            <c:extLst>
              <c:ext xmlns:c16="http://schemas.microsoft.com/office/drawing/2014/chart" uri="{C3380CC4-5D6E-409C-BE32-E72D297353CC}">
                <c16:uniqueId val="{00000009-48AE-46AB-BFB1-C89ADE863AF9}"/>
              </c:ext>
            </c:extLst>
          </c:dPt>
          <c:dPt>
            <c:idx val="5"/>
            <c:bubble3D val="0"/>
            <c:spPr>
              <a:solidFill>
                <a:schemeClr val="accent6">
                  <a:lumMod val="75000"/>
                </a:schemeClr>
              </a:solidFill>
              <a:ln>
                <a:noFill/>
              </a:ln>
              <a:effectLst/>
            </c:spPr>
            <c:extLst>
              <c:ext xmlns:c16="http://schemas.microsoft.com/office/drawing/2014/chart" uri="{C3380CC4-5D6E-409C-BE32-E72D297353CC}">
                <c16:uniqueId val="{0000000B-48AE-46AB-BFB1-C89ADE863AF9}"/>
              </c:ext>
            </c:extLst>
          </c:dPt>
          <c:dLbls>
            <c:delete val="1"/>
          </c:dLbls>
          <c:val>
            <c:numRef>
              <c:f>Sheet1!$B$2:$B$7</c:f>
              <c:numCache>
                <c:formatCode>#,##0</c:formatCode>
                <c:ptCount val="6"/>
                <c:pt idx="0">
                  <c:v>2000000</c:v>
                </c:pt>
                <c:pt idx="1">
                  <c:v>600000</c:v>
                </c:pt>
                <c:pt idx="2">
                  <c:v>120000</c:v>
                </c:pt>
                <c:pt idx="3">
                  <c:v>750000</c:v>
                </c:pt>
                <c:pt idx="4">
                  <c:v>158000</c:v>
                </c:pt>
                <c:pt idx="5" formatCode="General">
                  <c:v>140000</c:v>
                </c:pt>
              </c:numCache>
            </c:numRef>
          </c:val>
          <c:extLst>
            <c:ext xmlns:c15="http://schemas.microsoft.com/office/drawing/2012/chart" uri="{02D57815-91ED-43cb-92C2-25804820EDAC}">
              <c15:filteredCategoryTitle>
                <c15:cat>
                  <c:strRef>
                    <c:extLst xmlns:c16="http://schemas.microsoft.com/office/drawing/2014/chart">
                      <c:ext uri="{02D57815-91ED-43cb-92C2-25804820EDAC}">
                        <c15:formulaRef>
                          <c15:sqref>Sheet1!$A$2:$A$7</c15:sqref>
                        </c15:formulaRef>
                      </c:ext>
                    </c:extLst>
                    <c:strCache>
                      <c:ptCount val="6"/>
                      <c:pt idx="0">
                        <c:v>Adobe</c:v>
                      </c:pt>
                      <c:pt idx="1">
                        <c:v>3DS Max</c:v>
                      </c:pt>
                      <c:pt idx="2">
                        <c:v>Others</c:v>
                      </c:pt>
                      <c:pt idx="3">
                        <c:v>Avid</c:v>
                      </c:pt>
                      <c:pt idx="4">
                        <c:v>Foundry</c:v>
                      </c:pt>
                      <c:pt idx="5">
                        <c:v>Houdini</c:v>
                      </c:pt>
                    </c:strCache>
                  </c:strRef>
                </c15:cat>
              </c15:filteredCategoryTitle>
            </c:ext>
            <c:ext xmlns:c16="http://schemas.microsoft.com/office/drawing/2014/chart" uri="{C3380CC4-5D6E-409C-BE32-E72D297353CC}">
              <c16:uniqueId val="{0000000C-48AE-46AB-BFB1-C89ADE863AF9}"/>
            </c:ext>
          </c:extLst>
        </c:ser>
        <c:dLbls>
          <c:showLegendKey val="0"/>
          <c:showVal val="0"/>
          <c:showCatName val="0"/>
          <c:showSerName val="0"/>
          <c:showPercent val="1"/>
          <c:showBubbleSize val="0"/>
          <c:showLeaderLines val="1"/>
        </c:dLbls>
        <c:firstSliceAng val="263"/>
        <c:holeSize val="6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CAD &amp; Engineering</c:v>
                </c:pt>
              </c:strCache>
            </c:strRef>
          </c:tx>
          <c:spPr>
            <a:ln>
              <a:noFill/>
            </a:ln>
            <a:effectLst/>
          </c:spPr>
          <c:dPt>
            <c:idx val="0"/>
            <c:bubble3D val="0"/>
            <c:spPr>
              <a:solidFill>
                <a:srgbClr val="0D0DFF"/>
              </a:solidFill>
              <a:ln>
                <a:noFill/>
              </a:ln>
              <a:effectLst/>
            </c:spPr>
            <c:extLst>
              <c:ext xmlns:c16="http://schemas.microsoft.com/office/drawing/2014/chart" uri="{C3380CC4-5D6E-409C-BE32-E72D297353CC}">
                <c16:uniqueId val="{00000001-4531-4C88-80EC-6F129A5ABDBF}"/>
              </c:ext>
            </c:extLst>
          </c:dPt>
          <c:dPt>
            <c:idx val="1"/>
            <c:bubble3D val="0"/>
            <c:spPr>
              <a:solidFill>
                <a:schemeClr val="accent4">
                  <a:lumMod val="75000"/>
                </a:schemeClr>
              </a:solidFill>
              <a:ln>
                <a:noFill/>
              </a:ln>
              <a:effectLst/>
            </c:spPr>
            <c:extLst>
              <c:ext xmlns:c16="http://schemas.microsoft.com/office/drawing/2014/chart" uri="{C3380CC4-5D6E-409C-BE32-E72D297353CC}">
                <c16:uniqueId val="{00000003-4531-4C88-80EC-6F129A5ABDBF}"/>
              </c:ext>
            </c:extLst>
          </c:dPt>
          <c:dPt>
            <c:idx val="2"/>
            <c:bubble3D val="0"/>
            <c:spPr>
              <a:solidFill>
                <a:schemeClr val="accent4">
                  <a:lumMod val="60000"/>
                  <a:lumOff val="40000"/>
                </a:schemeClr>
              </a:solidFill>
              <a:ln>
                <a:noFill/>
              </a:ln>
              <a:effectLst/>
            </c:spPr>
            <c:extLst>
              <c:ext xmlns:c16="http://schemas.microsoft.com/office/drawing/2014/chart" uri="{C3380CC4-5D6E-409C-BE32-E72D297353CC}">
                <c16:uniqueId val="{00000005-4531-4C88-80EC-6F129A5ABDBF}"/>
              </c:ext>
            </c:extLst>
          </c:dPt>
          <c:dPt>
            <c:idx val="3"/>
            <c:bubble3D val="0"/>
            <c:spPr>
              <a:solidFill>
                <a:schemeClr val="bg2"/>
              </a:solidFill>
              <a:ln>
                <a:noFill/>
              </a:ln>
              <a:effectLst/>
            </c:spPr>
            <c:extLst>
              <c:ext xmlns:c16="http://schemas.microsoft.com/office/drawing/2014/chart" uri="{C3380CC4-5D6E-409C-BE32-E72D297353CC}">
                <c16:uniqueId val="{00000007-4531-4C88-80EC-6F129A5ABDBF}"/>
              </c:ext>
            </c:extLst>
          </c:dPt>
          <c:dPt>
            <c:idx val="4"/>
            <c:bubble3D val="0"/>
            <c:spPr>
              <a:solidFill>
                <a:schemeClr val="accent4">
                  <a:lumMod val="40000"/>
                  <a:lumOff val="60000"/>
                </a:schemeClr>
              </a:solidFill>
              <a:ln>
                <a:noFill/>
              </a:ln>
              <a:effectLst/>
            </c:spPr>
            <c:extLst>
              <c:ext xmlns:c16="http://schemas.microsoft.com/office/drawing/2014/chart" uri="{C3380CC4-5D6E-409C-BE32-E72D297353CC}">
                <c16:uniqueId val="{00000009-4531-4C88-80EC-6F129A5ABDBF}"/>
              </c:ext>
            </c:extLst>
          </c:dPt>
          <c:dPt>
            <c:idx val="5"/>
            <c:bubble3D val="0"/>
            <c:spPr>
              <a:solidFill>
                <a:schemeClr val="accent6">
                  <a:lumMod val="50000"/>
                </a:schemeClr>
              </a:solidFill>
              <a:ln>
                <a:noFill/>
              </a:ln>
              <a:effectLst/>
            </c:spPr>
            <c:extLst>
              <c:ext xmlns:c16="http://schemas.microsoft.com/office/drawing/2014/chart" uri="{C3380CC4-5D6E-409C-BE32-E72D297353CC}">
                <c16:uniqueId val="{0000000B-4531-4C88-80EC-6F129A5ABDBF}"/>
              </c:ext>
            </c:extLst>
          </c:dPt>
          <c:dPt>
            <c:idx val="6"/>
            <c:bubble3D val="0"/>
            <c:spPr>
              <a:solidFill>
                <a:schemeClr val="accent6">
                  <a:lumMod val="75000"/>
                </a:schemeClr>
              </a:solidFill>
              <a:ln>
                <a:noFill/>
              </a:ln>
              <a:effectLst/>
            </c:spPr>
            <c:extLst>
              <c:ext xmlns:c16="http://schemas.microsoft.com/office/drawing/2014/chart" uri="{C3380CC4-5D6E-409C-BE32-E72D297353CC}">
                <c16:uniqueId val="{0000000D-4531-4C88-80EC-6F129A5ABDBF}"/>
              </c:ext>
            </c:extLst>
          </c:dPt>
          <c:dPt>
            <c:idx val="7"/>
            <c:bubble3D val="0"/>
            <c:spPr>
              <a:solidFill>
                <a:schemeClr val="accent6"/>
              </a:solidFill>
              <a:ln>
                <a:noFill/>
              </a:ln>
              <a:effectLst/>
            </c:spPr>
            <c:extLst>
              <c:ext xmlns:c16="http://schemas.microsoft.com/office/drawing/2014/chart" uri="{C3380CC4-5D6E-409C-BE32-E72D297353CC}">
                <c16:uniqueId val="{0000000F-4531-4C88-80EC-6F129A5ABDBF}"/>
              </c:ext>
            </c:extLst>
          </c:dPt>
          <c:dLbls>
            <c:delete val="1"/>
          </c:dLbls>
          <c:val>
            <c:numRef>
              <c:f>Sheet1!$B$2:$B$9</c:f>
              <c:numCache>
                <c:formatCode>#,##0</c:formatCode>
                <c:ptCount val="8"/>
                <c:pt idx="0">
                  <c:v>4500000</c:v>
                </c:pt>
                <c:pt idx="1">
                  <c:v>1700000</c:v>
                </c:pt>
                <c:pt idx="2">
                  <c:v>1000000</c:v>
                </c:pt>
                <c:pt idx="3">
                  <c:v>1410000</c:v>
                </c:pt>
                <c:pt idx="4">
                  <c:v>950000</c:v>
                </c:pt>
                <c:pt idx="5">
                  <c:v>850000</c:v>
                </c:pt>
                <c:pt idx="6">
                  <c:v>750000</c:v>
                </c:pt>
                <c:pt idx="7">
                  <c:v>600000</c:v>
                </c:pt>
              </c:numCache>
            </c:numRef>
          </c:val>
          <c:extLst>
            <c:ext xmlns:c15="http://schemas.microsoft.com/office/drawing/2012/chart" uri="{02D57815-91ED-43cb-92C2-25804820EDAC}">
              <c15:filteredCategoryTitle>
                <c15:cat>
                  <c:strRef>
                    <c:extLst xmlns:c16="http://schemas.microsoft.com/office/drawing/2014/chart">
                      <c:ext uri="{02D57815-91ED-43cb-92C2-25804820EDAC}">
                        <c15:formulaRef>
                          <c15:sqref>Sheet1!$A$2:$A$9</c15:sqref>
                        </c15:formulaRef>
                      </c:ext>
                    </c:extLst>
                    <c:strCache>
                      <c:ptCount val="8"/>
                      <c:pt idx="0">
                        <c:v>Autocad</c:v>
                      </c:pt>
                      <c:pt idx="1">
                        <c:v>SOLIDWORKS</c:v>
                      </c:pt>
                      <c:pt idx="2">
                        <c:v>CATIA</c:v>
                      </c:pt>
                      <c:pt idx="3">
                        <c:v>Others</c:v>
                      </c:pt>
                      <c:pt idx="4">
                        <c:v>Inventor</c:v>
                      </c:pt>
                      <c:pt idx="5">
                        <c:v>Siemens NX</c:v>
                      </c:pt>
                      <c:pt idx="6">
                        <c:v>Creo</c:v>
                      </c:pt>
                      <c:pt idx="7">
                        <c:v>Revit</c:v>
                      </c:pt>
                    </c:strCache>
                  </c:strRef>
                </c15:cat>
              </c15:filteredCategoryTitle>
            </c:ext>
            <c:ext xmlns:c16="http://schemas.microsoft.com/office/drawing/2014/chart" uri="{C3380CC4-5D6E-409C-BE32-E72D297353CC}">
              <c16:uniqueId val="{00000010-4531-4C88-80EC-6F129A5ABDBF}"/>
            </c:ext>
          </c:extLst>
        </c:ser>
        <c:dLbls>
          <c:showLegendKey val="0"/>
          <c:showVal val="0"/>
          <c:showCatName val="0"/>
          <c:showSerName val="0"/>
          <c:showPercent val="1"/>
          <c:showBubbleSize val="0"/>
          <c:showLeaderLines val="1"/>
        </c:dLbls>
        <c:firstSliceAng val="292"/>
        <c:holeSize val="6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3408"/>
          </a:xfrm>
          <a:prstGeom prst="rect">
            <a:avLst/>
          </a:prstGeom>
        </p:spPr>
        <p:txBody>
          <a:bodyPr vert="horz" lIns="92830" tIns="46415" rIns="92830" bIns="46415" rtlCol="0"/>
          <a:lstStyle>
            <a:lvl1pPr algn="r">
              <a:defRPr sz="1200"/>
            </a:lvl1pPr>
          </a:lstStyle>
          <a:p>
            <a:fld id="{820F0D2E-6589-47EA-B836-A8066AC9F983}" type="datetimeFigureOut">
              <a:rPr lang="en-US" smtClean="0"/>
              <a:t>8/29/2018</a:t>
            </a:fld>
            <a:endParaRPr lang="en-US"/>
          </a:p>
        </p:txBody>
      </p:sp>
      <p:sp>
        <p:nvSpPr>
          <p:cNvPr id="4" name="Footer Placeholder 3"/>
          <p:cNvSpPr>
            <a:spLocks noGrp="1"/>
          </p:cNvSpPr>
          <p:nvPr>
            <p:ph type="ftr" sz="quarter" idx="2"/>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772669"/>
            <a:ext cx="3037840" cy="463407"/>
          </a:xfrm>
          <a:prstGeom prst="rect">
            <a:avLst/>
          </a:prstGeom>
        </p:spPr>
        <p:txBody>
          <a:bodyPr vert="horz" lIns="92830" tIns="46415" rIns="92830" bIns="46415" rtlCol="0" anchor="b"/>
          <a:lstStyle>
            <a:lvl1pPr algn="r">
              <a:defRPr sz="1200"/>
            </a:lvl1pPr>
          </a:lstStyle>
          <a:p>
            <a:fld id="{EFB906B3-24F9-4916-8642-51E80BA35C2E}" type="slidenum">
              <a:rPr lang="en-US" smtClean="0"/>
              <a:t>‹#›</a:t>
            </a:fld>
            <a:endParaRPr lang="en-US"/>
          </a:p>
        </p:txBody>
      </p:sp>
    </p:spTree>
    <p:extLst>
      <p:ext uri="{BB962C8B-B14F-4D97-AF65-F5344CB8AC3E}">
        <p14:creationId xmlns:p14="http://schemas.microsoft.com/office/powerpoint/2010/main" val="27231900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3408"/>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3408"/>
          </a:xfrm>
          <a:prstGeom prst="rect">
            <a:avLst/>
          </a:prstGeom>
        </p:spPr>
        <p:txBody>
          <a:bodyPr vert="horz" lIns="92830" tIns="46415" rIns="92830" bIns="46415" rtlCol="0"/>
          <a:lstStyle>
            <a:lvl1pPr algn="r">
              <a:defRPr sz="1200"/>
            </a:lvl1pPr>
          </a:lstStyle>
          <a:p>
            <a:fld id="{F5CAC21A-A9FF-496D-AF23-38A83652BB53}" type="datetimeFigureOut">
              <a:rPr lang="en-US" smtClean="0"/>
              <a:t>8/29/2018</a:t>
            </a:fld>
            <a:endParaRPr lang="en-US"/>
          </a:p>
        </p:txBody>
      </p:sp>
      <p:sp>
        <p:nvSpPr>
          <p:cNvPr id="4" name="Slide Image Placeholder 3"/>
          <p:cNvSpPr>
            <a:spLocks noGrp="1" noRot="1" noChangeAspect="1"/>
          </p:cNvSpPr>
          <p:nvPr>
            <p:ph type="sldImg" idx="2"/>
          </p:nvPr>
        </p:nvSpPr>
        <p:spPr>
          <a:xfrm>
            <a:off x="733425" y="1154113"/>
            <a:ext cx="5543550" cy="31178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444861"/>
            <a:ext cx="5608320" cy="3636705"/>
          </a:xfrm>
          <a:prstGeom prst="rect">
            <a:avLst/>
          </a:prstGeom>
        </p:spPr>
        <p:txBody>
          <a:bodyPr vert="horz" lIns="92830" tIns="46415" rIns="92830" bIns="4641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37840" cy="463407"/>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3407"/>
          </a:xfrm>
          <a:prstGeom prst="rect">
            <a:avLst/>
          </a:prstGeom>
        </p:spPr>
        <p:txBody>
          <a:bodyPr vert="horz" lIns="92830" tIns="46415" rIns="92830" bIns="46415" rtlCol="0" anchor="b"/>
          <a:lstStyle>
            <a:lvl1pPr algn="r">
              <a:defRPr sz="1200"/>
            </a:lvl1pPr>
          </a:lstStyle>
          <a:p>
            <a:fld id="{B853AA61-C733-48D3-BAE3-4E5B8D996D5A}" type="slidenum">
              <a:rPr lang="en-US" smtClean="0"/>
              <a:t>‹#›</a:t>
            </a:fld>
            <a:endParaRPr lang="en-US"/>
          </a:p>
        </p:txBody>
      </p:sp>
    </p:spTree>
    <p:extLst>
      <p:ext uri="{BB962C8B-B14F-4D97-AF65-F5344CB8AC3E}">
        <p14:creationId xmlns:p14="http://schemas.microsoft.com/office/powerpoint/2010/main" val="360034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28299">
              <a:defRPr/>
            </a:pPr>
            <a:fld id="{8BA538DF-8137-40F1-92D6-A298F2A5FAC5}" type="slidenum">
              <a:rPr lang="en-US" sz="1800" kern="0">
                <a:solidFill>
                  <a:prstClr val="black"/>
                </a:solidFill>
              </a:rPr>
              <a:pPr defTabSz="928299">
                <a:defRPr/>
              </a:pPr>
              <a:t>2</a:t>
            </a:fld>
            <a:endParaRPr lang="en-US" sz="1800" kern="0" dirty="0">
              <a:solidFill>
                <a:prstClr val="black"/>
              </a:solidFill>
            </a:endParaRPr>
          </a:p>
        </p:txBody>
      </p:sp>
    </p:spTree>
    <p:extLst>
      <p:ext uri="{BB962C8B-B14F-4D97-AF65-F5344CB8AC3E}">
        <p14:creationId xmlns:p14="http://schemas.microsoft.com/office/powerpoint/2010/main" val="1053903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Radeon Pro Software Enterprise Driver 17.Q4 features Radeon Pro Relive, enabling hardware-accelerated desktop capture of professional graphics workflows.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Tested against the top workstation ISV apps, Radeon Pro ReLive enables:</a:t>
            </a:r>
          </a:p>
          <a:p>
            <a:pPr marL="685800" lvl="1" indent="-228600">
              <a:buFont typeface="+mj-lt"/>
              <a:buAutoNum type="arabicPeriod"/>
            </a:pPr>
            <a:r>
              <a:rPr lang="en-US" sz="1200" kern="1200" dirty="0">
                <a:solidFill>
                  <a:schemeClr val="tx1"/>
                </a:solidFill>
                <a:effectLst/>
                <a:latin typeface="+mn-lt"/>
                <a:ea typeface="+mn-ea"/>
                <a:cs typeface="+mn-cs"/>
              </a:rPr>
              <a:t>Efficient capturing and sharing of design walkthroughs, educational capture, and work logging.</a:t>
            </a:r>
          </a:p>
          <a:p>
            <a:pPr marL="685800" lvl="1" indent="-228600">
              <a:buFont typeface="+mj-lt"/>
              <a:buAutoNum type="arabicPeriod"/>
            </a:pPr>
            <a:r>
              <a:rPr lang="en-US" sz="1200" kern="1200" dirty="0">
                <a:solidFill>
                  <a:schemeClr val="tx1"/>
                </a:solidFill>
                <a:effectLst/>
                <a:latin typeface="+mn-lt"/>
                <a:ea typeface="+mn-ea"/>
                <a:cs typeface="+mn-cs"/>
              </a:rPr>
              <a:t>High bitrate recording and camera transparency features enable professional quality, presentable recordings.</a:t>
            </a:r>
          </a:p>
          <a:p>
            <a:endParaRPr lang="en-US" dirty="0"/>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sysClr val="windowText" lastClr="000000"/>
                </a:solidFill>
              </a:rPr>
              <a:pPr defTabSz="928299">
                <a:defRPr/>
              </a:pPr>
              <a:t>11</a:t>
            </a:fld>
            <a:endParaRPr lang="en-US" sz="1800" kern="0">
              <a:solidFill>
                <a:sysClr val="windowText" lastClr="000000"/>
              </a:solidFill>
            </a:endParaRPr>
          </a:p>
        </p:txBody>
      </p:sp>
    </p:spTree>
    <p:extLst>
      <p:ext uri="{BB962C8B-B14F-4D97-AF65-F5344CB8AC3E}">
        <p14:creationId xmlns:p14="http://schemas.microsoft.com/office/powerpoint/2010/main" val="2550716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Radeon Pro Settings has a “Driver Options” feature which allows users to switch from the professional driver to gaming drivers.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is enabled using a packaging option, meaning your users can use this feature if you have turned it on for them.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 do not recommend this feature for most Enterprises, but it is quite valuable for design groups which include gaming in their workflows.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These users can design in a workstation context, and then switch over to a consumer gaming driver to validate their work.</a:t>
            </a:r>
          </a:p>
          <a:p>
            <a:pPr marL="0" marR="0" lvl="0" indent="0" algn="l" defTabSz="928299" rtl="0" eaLnBrk="1" fontAlgn="auto" latinLnBrk="0" hangingPunct="1">
              <a:lnSpc>
                <a:spcPct val="100000"/>
              </a:lnSpc>
              <a:spcBef>
                <a:spcPts val="0"/>
              </a:spcBef>
              <a:spcAft>
                <a:spcPts val="0"/>
              </a:spcAft>
              <a:buClrTx/>
              <a:buSzTx/>
              <a:buFontTx/>
              <a:buNone/>
              <a:tabLst/>
              <a:defRPr/>
            </a:pPr>
            <a:endParaRPr lang="en-CA" sz="1200" b="0" dirty="0">
              <a:cs typeface="Effra" panose="020B0603020203020204" pitchFamily="34" charset="0"/>
            </a:endParaRPr>
          </a:p>
        </p:txBody>
      </p:sp>
      <p:sp>
        <p:nvSpPr>
          <p:cNvPr id="4" name="Slide Number Placeholder 3"/>
          <p:cNvSpPr>
            <a:spLocks noGrp="1"/>
          </p:cNvSpPr>
          <p:nvPr>
            <p:ph type="sldNum" sz="quarter" idx="10"/>
          </p:nvPr>
        </p:nvSpPr>
        <p:spPr/>
        <p:txBody>
          <a:bodyPr/>
          <a:lstStyle/>
          <a:p>
            <a:pPr marL="0" marR="0" lvl="0" indent="0" algn="r" defTabSz="928299" rtl="0" eaLnBrk="1" fontAlgn="auto" latinLnBrk="0" hangingPunct="1">
              <a:lnSpc>
                <a:spcPct val="100000"/>
              </a:lnSpc>
              <a:spcBef>
                <a:spcPts val="0"/>
              </a:spcBef>
              <a:spcAft>
                <a:spcPts val="0"/>
              </a:spcAft>
              <a:buClrTx/>
              <a:buSzTx/>
              <a:buFontTx/>
              <a:buNone/>
              <a:tabLst/>
              <a:defRPr/>
            </a:pPr>
            <a:fld id="{B853AA61-C733-48D3-BAE3-4E5B8D996D5A}" type="slidenum">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28299"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9845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The Radeon Pro Software Enterprise Driver 17.Q4 now enables graphics-accelerated application delivery experiences with Citrix XenApp. Compatible with both pass-through and MxGPU graphics configurations, Radeon Pro Software provides Enterprises flexibility in their deployment </a:t>
            </a:r>
            <a:r>
              <a:rPr lang="en-US" sz="1200" kern="1200">
                <a:solidFill>
                  <a:schemeClr val="tx1"/>
                </a:solidFill>
                <a:effectLst/>
                <a:latin typeface="+mn-lt"/>
                <a:ea typeface="+mn-ea"/>
                <a:cs typeface="+mn-cs"/>
              </a:rPr>
              <a:t>options.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Enterprises on VMware’s vSphere will now also benefit from AMD’s technical preview support for Linked Clones virtual machine provisioning. </a:t>
            </a:r>
          </a:p>
          <a:p>
            <a:endParaRPr lang="en-CA" dirty="0"/>
          </a:p>
        </p:txBody>
      </p:sp>
      <p:sp>
        <p:nvSpPr>
          <p:cNvPr id="4" name="Slide Number Placeholder 3"/>
          <p:cNvSpPr>
            <a:spLocks noGrp="1"/>
          </p:cNvSpPr>
          <p:nvPr>
            <p:ph type="sldNum" sz="quarter" idx="10"/>
          </p:nvPr>
        </p:nvSpPr>
        <p:spPr/>
        <p:txBody>
          <a:bodyPr/>
          <a:lstStyle/>
          <a:p>
            <a:pPr marL="0" marR="0" lvl="0" indent="0" algn="r" defTabSz="928299" rtl="0" eaLnBrk="1" fontAlgn="auto" latinLnBrk="0" hangingPunct="1">
              <a:lnSpc>
                <a:spcPct val="100000"/>
              </a:lnSpc>
              <a:spcBef>
                <a:spcPts val="0"/>
              </a:spcBef>
              <a:spcAft>
                <a:spcPts val="0"/>
              </a:spcAft>
              <a:buClrTx/>
              <a:buSzTx/>
              <a:buFontTx/>
              <a:buNone/>
              <a:tabLst/>
              <a:defRPr/>
            </a:pPr>
            <a:fld id="{B853AA61-C733-48D3-BAE3-4E5B8D996D5A}" type="slidenum">
              <a:rPr kumimoji="0" lang="en-US" sz="1800" b="0" i="0" u="none" strike="noStrike" kern="0" cap="none" spc="0" normalizeH="0" baseline="0" noProof="0">
                <a:ln>
                  <a:noFill/>
                </a:ln>
                <a:solidFill>
                  <a:prstClr val="black"/>
                </a:solidFill>
                <a:effectLst/>
                <a:uLnTx/>
                <a:uFillTx/>
                <a:latin typeface="Calibri" panose="020F0502020204030204"/>
                <a:ea typeface="+mn-ea"/>
                <a:cs typeface="+mn-cs"/>
              </a:rPr>
              <a:pPr marL="0" marR="0" lvl="0" indent="0" algn="r" defTabSz="928299"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29600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28299">
              <a:defRPr/>
            </a:pPr>
            <a:fld id="{8BA538DF-8137-40F1-92D6-A298F2A5FAC5}" type="slidenum">
              <a:rPr lang="en-US" sz="1800" kern="0">
                <a:solidFill>
                  <a:prstClr val="black"/>
                </a:solidFill>
              </a:rPr>
              <a:pPr defTabSz="928299">
                <a:defRPr/>
              </a:pPr>
              <a:t>15</a:t>
            </a:fld>
            <a:endParaRPr lang="en-US" sz="1800" kern="0">
              <a:solidFill>
                <a:prstClr val="black"/>
              </a:solidFill>
            </a:endParaRPr>
          </a:p>
        </p:txBody>
      </p:sp>
    </p:spTree>
    <p:extLst>
      <p:ext uri="{BB962C8B-B14F-4D97-AF65-F5344CB8AC3E}">
        <p14:creationId xmlns:p14="http://schemas.microsoft.com/office/powerpoint/2010/main" val="254036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53AA61-C733-48D3-BAE3-4E5B8D996D5A}" type="slidenum">
              <a:rPr lang="en-US" smtClean="0"/>
              <a:t>16</a:t>
            </a:fld>
            <a:endParaRPr lang="en-US"/>
          </a:p>
        </p:txBody>
      </p:sp>
    </p:spTree>
    <p:extLst>
      <p:ext uri="{BB962C8B-B14F-4D97-AF65-F5344CB8AC3E}">
        <p14:creationId xmlns:p14="http://schemas.microsoft.com/office/powerpoint/2010/main" val="18362733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53AA61-C733-48D3-BAE3-4E5B8D996D5A}" type="slidenum">
              <a:rPr lang="en-US" smtClean="0"/>
              <a:t>17</a:t>
            </a:fld>
            <a:endParaRPr lang="en-US"/>
          </a:p>
        </p:txBody>
      </p:sp>
    </p:spTree>
    <p:extLst>
      <p:ext uri="{BB962C8B-B14F-4D97-AF65-F5344CB8AC3E}">
        <p14:creationId xmlns:p14="http://schemas.microsoft.com/office/powerpoint/2010/main" val="467949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Enterprise Driver is specifically designed for large businesses and is intended to make their workforce more productive with AMD graphics products – it is also intended to make life easier for IT professionals.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primary focus of this driver is reliability so that end users have maximum uptime – and offers prioritized support for Radeon Pro users.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driver also offers the latest performance tuning available from AMD for professional applications.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driver is delivered on a set date quarterly so that IT professionals can plan ahead.</a:t>
            </a:r>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3</a:t>
            </a:fld>
            <a:endParaRPr lang="en-US" sz="1800" kern="0" dirty="0">
              <a:solidFill>
                <a:prstClr val="black"/>
              </a:solidFill>
            </a:endParaRPr>
          </a:p>
        </p:txBody>
      </p:sp>
    </p:spTree>
    <p:extLst>
      <p:ext uri="{BB962C8B-B14F-4D97-AF65-F5344CB8AC3E}">
        <p14:creationId xmlns:p14="http://schemas.microsoft.com/office/powerpoint/2010/main" val="3927047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This slide is for this sales deck only and will not be made public until December 2017. It can be shared with customers during sales presentations.</a:t>
            </a:r>
            <a:br>
              <a:rPr lang="en-US" sz="1200" b="1" kern="1200" dirty="0">
                <a:solidFill>
                  <a:schemeClr val="tx1"/>
                </a:solidFill>
                <a:effectLst/>
                <a:latin typeface="+mn-lt"/>
                <a:ea typeface="+mn-ea"/>
                <a:cs typeface="+mn-cs"/>
              </a:rPr>
            </a:br>
            <a:endParaRPr lang="en-U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Here are our 2018 dates for the Enterprise Driver.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Typically Enterprises use a new driver once a year. The quarterly interval is intended to closely align with when Enterprises will need their next driver.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While we do release our drivers on the dates shown here, we will refresh the driver between these periods if we do have improvements that are useful to our customers.</a:t>
            </a:r>
          </a:p>
          <a:p>
            <a:endParaRPr lang="en-US" sz="1800" dirty="0">
              <a:solidFill>
                <a:schemeClr val="bg2"/>
              </a:solidFill>
              <a:latin typeface="Avenir Light" panose="020B0402020203020204" pitchFamily="34" charset="0"/>
              <a:cs typeface="Effra Light" panose="020B0403020203020204" pitchFamily="34" charset="0"/>
            </a:endParaRPr>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4</a:t>
            </a:fld>
            <a:endParaRPr lang="en-US" sz="1800" kern="0" dirty="0">
              <a:solidFill>
                <a:prstClr val="black"/>
              </a:solidFill>
            </a:endParaRPr>
          </a:p>
        </p:txBody>
      </p:sp>
    </p:spTree>
    <p:extLst>
      <p:ext uri="{BB962C8B-B14F-4D97-AF65-F5344CB8AC3E}">
        <p14:creationId xmlns:p14="http://schemas.microsoft.com/office/powerpoint/2010/main" val="3031661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Your business doesn’t stop, so your graphics vendor should be available to help you if you are having problems.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AMD offers seven days a week, 24 hours a day prioritized support.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Prioritized support means front of the line for Radeon Pro users.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includes toll-free access to our agents in large markets with local language support.</a:t>
            </a:r>
          </a:p>
          <a:p>
            <a:endParaRPr lang="en-CA" dirty="0"/>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5</a:t>
            </a:fld>
            <a:endParaRPr lang="en-US" sz="1800" kern="0" dirty="0">
              <a:solidFill>
                <a:prstClr val="black"/>
              </a:solidFill>
            </a:endParaRPr>
          </a:p>
        </p:txBody>
      </p:sp>
    </p:spTree>
    <p:extLst>
      <p:ext uri="{BB962C8B-B14F-4D97-AF65-F5344CB8AC3E}">
        <p14:creationId xmlns:p14="http://schemas.microsoft.com/office/powerpoint/2010/main" val="1202035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Stability is the primary focus on the primary focus of the Enterprise Driver, making sure your workforce is properly supported across the platforms and applications that matter to your business.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 work closely with all the major OEMs. This includes running tests specific to their platforms. Our Enterprise Driver is designed to pass their in-house testing and is ready for your needs.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really matters for workstation users are their applications. For this reason, we work closely with the makers of all major workstation applications running a host of test suites that are designed for a robust user experience.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Beyond the various OEM platforms and ISV applications, we also focus on stress testing to make sure the Enterprise Driver is up to the most demanding tasks. We create unstable environments and put our products to task so that they are ready for you.</a:t>
            </a:r>
          </a:p>
          <a:p>
            <a:endParaRPr lang="en-CA" dirty="0"/>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6</a:t>
            </a:fld>
            <a:endParaRPr lang="en-US" sz="1800" kern="0" dirty="0">
              <a:solidFill>
                <a:prstClr val="black"/>
              </a:solidFill>
            </a:endParaRPr>
          </a:p>
        </p:txBody>
      </p:sp>
    </p:spTree>
    <p:extLst>
      <p:ext uri="{BB962C8B-B14F-4D97-AF65-F5344CB8AC3E}">
        <p14:creationId xmlns:p14="http://schemas.microsoft.com/office/powerpoint/2010/main" val="1485727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How many drivers are you using across your business?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Enterprise driver is designed to be one driver that you can roll out across your business:</a:t>
            </a: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The same driver works for our desktop workstations and VDI clients.</a:t>
            </a: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We also have on-demand support for Radeon consumer products because we know you are using these in your enterprise too.</a:t>
            </a: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This simplifies the effort of an IT professional in deploying and maintaining one driver instead of many.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dirty="0">
              <a:cs typeface="Effra" panose="020B0603020203020204" pitchFamily="34" charset="0"/>
            </a:endParaRPr>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prstClr val="black"/>
                </a:solidFill>
              </a:rPr>
              <a:pPr defTabSz="928299">
                <a:defRPr/>
              </a:pPr>
              <a:t>7</a:t>
            </a:fld>
            <a:endParaRPr lang="en-US" sz="1800" kern="0" dirty="0">
              <a:solidFill>
                <a:prstClr val="black"/>
              </a:solidFill>
            </a:endParaRPr>
          </a:p>
        </p:txBody>
      </p:sp>
    </p:spTree>
    <p:extLst>
      <p:ext uri="{BB962C8B-B14F-4D97-AF65-F5344CB8AC3E}">
        <p14:creationId xmlns:p14="http://schemas.microsoft.com/office/powerpoint/2010/main" val="1252616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With the Enterprise Driver, we aim to quickly integrate new products and technologies.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17.Q4 driver includes our new Radeon Pro “Vega”-based products.</a:t>
            </a:r>
          </a:p>
          <a:p>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3AA61-C733-48D3-BAE3-4E5B8D996D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5849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kern="1200" dirty="0">
                <a:solidFill>
                  <a:schemeClr val="tx1"/>
                </a:solidFill>
                <a:effectLst/>
                <a:latin typeface="+mn-lt"/>
                <a:ea typeface="+mn-ea"/>
                <a:cs typeface="+mn-cs"/>
              </a:rPr>
              <a:t>Security is always top-of-mind for Enterprises. Radeon Pro Software works hand-in-hand with AMD’s Secure Processor to provide all-day security for your graphics-bound IP:</a:t>
            </a: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From the moment you start up your workstation, the AMD Secure Processor validates the GPU boot up sequence associated firmware.</a:t>
            </a: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During everyday workflows, Radeon Pro Software is Windows Defender Device Guard-compliant, locking down sensitive IP to help thwart malicious attacks. </a:t>
            </a:r>
          </a:p>
          <a:p>
            <a:pPr marL="628650" lvl="1" indent="-171450">
              <a:buFont typeface="Courier New" panose="02070309020205020404" pitchFamily="49" charset="0"/>
              <a:buChar char="o"/>
            </a:pPr>
            <a:r>
              <a:rPr lang="en-US" sz="1200" kern="1200" dirty="0">
                <a:solidFill>
                  <a:schemeClr val="tx1"/>
                </a:solidFill>
                <a:effectLst/>
                <a:latin typeface="+mn-lt"/>
                <a:ea typeface="+mn-ea"/>
                <a:cs typeface="+mn-cs"/>
              </a:rPr>
              <a:t>At the end of the day, when triggering a system shutdown and software security layers get terminated, the AMD Secure Processor continues to lock down sensitive data.  </a:t>
            </a:r>
          </a:p>
          <a:p>
            <a:endParaRPr lang="en-US" dirty="0"/>
          </a:p>
        </p:txBody>
      </p:sp>
      <p:sp>
        <p:nvSpPr>
          <p:cNvPr id="4" name="Slide Number Placeholder 3"/>
          <p:cNvSpPr>
            <a:spLocks noGrp="1"/>
          </p:cNvSpPr>
          <p:nvPr>
            <p:ph type="sldNum" sz="quarter" idx="10"/>
          </p:nvPr>
        </p:nvSpPr>
        <p:spPr/>
        <p:txBody>
          <a:bodyPr/>
          <a:lstStyle/>
          <a:p>
            <a:pPr marL="0" marR="0" lvl="0" indent="0" algn="r" defTabSz="928299" rtl="0" eaLnBrk="1" fontAlgn="auto" latinLnBrk="0" hangingPunct="1">
              <a:lnSpc>
                <a:spcPct val="100000"/>
              </a:lnSpc>
              <a:spcBef>
                <a:spcPts val="0"/>
              </a:spcBef>
              <a:spcAft>
                <a:spcPts val="0"/>
              </a:spcAft>
              <a:buClrTx/>
              <a:buSzTx/>
              <a:buFontTx/>
              <a:buNone/>
              <a:tabLst/>
              <a:defRPr/>
            </a:pPr>
            <a:fld id="{B853AA61-C733-48D3-BAE3-4E5B8D996D5A}" type="slidenum">
              <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rPr>
              <a:pPr marL="0" marR="0" lvl="0" indent="0" algn="r" defTabSz="928299"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869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Each Enterprise Driver is designed and tested for the leading ISV applications and is the target for our ISV certifications (if asked, this does not mean that we have all of the certifications at the launch of the driver, we have submitted them. The awarded certifications are on our website).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Each of these pie charts shows the number of users across the main applications for both Design and Manufacturing, and Media and Entertainment.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FUD from our competition suggests that we do not have relationships with and get certifications for our products with their applications.  Other than obscure some applications, this is simply not the case.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We work closely with vendors the market is using to deliver a great user experience to our customers.</a:t>
            </a:r>
            <a:endParaRPr lang="en-US" dirty="0"/>
          </a:p>
        </p:txBody>
      </p:sp>
      <p:sp>
        <p:nvSpPr>
          <p:cNvPr id="4" name="Slide Number Placeholder 3"/>
          <p:cNvSpPr>
            <a:spLocks noGrp="1"/>
          </p:cNvSpPr>
          <p:nvPr>
            <p:ph type="sldNum" sz="quarter" idx="10"/>
          </p:nvPr>
        </p:nvSpPr>
        <p:spPr/>
        <p:txBody>
          <a:bodyPr/>
          <a:lstStyle/>
          <a:p>
            <a:pPr defTabSz="928299">
              <a:defRPr/>
            </a:pPr>
            <a:fld id="{B853AA61-C733-48D3-BAE3-4E5B8D996D5A}" type="slidenum">
              <a:rPr lang="en-US" sz="1800" kern="0">
                <a:solidFill>
                  <a:sysClr val="windowText" lastClr="000000"/>
                </a:solidFill>
              </a:rPr>
              <a:pPr defTabSz="928299">
                <a:defRPr/>
              </a:pPr>
              <a:t>10</a:t>
            </a:fld>
            <a:endParaRPr lang="en-US" sz="1800" kern="0" dirty="0">
              <a:solidFill>
                <a:sysClr val="windowText" lastClr="000000"/>
              </a:solidFill>
            </a:endParaRPr>
          </a:p>
        </p:txBody>
      </p:sp>
    </p:spTree>
    <p:extLst>
      <p:ext uri="{BB962C8B-B14F-4D97-AF65-F5344CB8AC3E}">
        <p14:creationId xmlns:p14="http://schemas.microsoft.com/office/powerpoint/2010/main" val="3133937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9.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0.pn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9.jpg"/><Relationship Id="rId1" Type="http://schemas.openxmlformats.org/officeDocument/2006/relationships/slideMaster" Target="../slideMasters/slideMaster10.xml"/><Relationship Id="rId4" Type="http://schemas.openxmlformats.org/officeDocument/2006/relationships/image" Target="../media/image10.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9.jpg"/><Relationship Id="rId1" Type="http://schemas.openxmlformats.org/officeDocument/2006/relationships/slideMaster" Target="../slideMasters/slideMaster10.xml"/><Relationship Id="rId4" Type="http://schemas.openxmlformats.org/officeDocument/2006/relationships/image" Target="../media/image10.png"/></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9.jpg"/><Relationship Id="rId1" Type="http://schemas.openxmlformats.org/officeDocument/2006/relationships/slideMaster" Target="../slideMasters/slideMaster10.xml"/><Relationship Id="rId4" Type="http://schemas.openxmlformats.org/officeDocument/2006/relationships/image" Target="../media/image10.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857334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607518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Full Dark 1">
    <p:spTree>
      <p:nvGrpSpPr>
        <p:cNvPr id="1" name=""/>
        <p:cNvGrpSpPr/>
        <p:nvPr/>
      </p:nvGrpSpPr>
      <p:grpSpPr>
        <a:xfrm>
          <a:off x="0" y="0"/>
          <a:ext cx="0" cy="0"/>
          <a:chOff x="0" y="0"/>
          <a:chExt cx="0" cy="0"/>
        </a:xfrm>
      </p:grpSpPr>
      <p:pic>
        <p:nvPicPr>
          <p:cNvPr id="12" name="Picture 11"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3" name="Content Placeholder 2"/>
          <p:cNvSpPr>
            <a:spLocks noGrp="1"/>
          </p:cNvSpPr>
          <p:nvPr>
            <p:ph idx="1"/>
          </p:nvPr>
        </p:nvSpPr>
        <p:spPr>
          <a:xfrm>
            <a:off x="313326" y="1381123"/>
            <a:ext cx="11341514" cy="4937760"/>
          </a:xfrm>
        </p:spPr>
        <p:txBody>
          <a:bodyPr/>
          <a:lstStyle>
            <a:lvl1pPr>
              <a:buClr>
                <a:schemeClr val="tx1"/>
              </a:buClr>
              <a:defRPr sz="3000">
                <a:solidFill>
                  <a:schemeClr val="tx1"/>
                </a:solidFill>
              </a:defRPr>
            </a:lvl1pPr>
            <a:lvl2pPr>
              <a:buClr>
                <a:schemeClr val="tx1"/>
              </a:buClr>
              <a:defRPr sz="2600">
                <a:solidFill>
                  <a:schemeClr val="tx1"/>
                </a:solidFill>
              </a:defRPr>
            </a:lvl2pPr>
            <a:lvl3pPr>
              <a:buClr>
                <a:schemeClr val="tx1"/>
              </a:buClr>
              <a:defRPr sz="24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10"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11"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129888017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Full Dark 2">
    <p:spTree>
      <p:nvGrpSpPr>
        <p:cNvPr id="1" name=""/>
        <p:cNvGrpSpPr/>
        <p:nvPr/>
      </p:nvGrpSpPr>
      <p:grpSpPr>
        <a:xfrm>
          <a:off x="0" y="0"/>
          <a:ext cx="0" cy="0"/>
          <a:chOff x="0" y="0"/>
          <a:chExt cx="0" cy="0"/>
        </a:xfrm>
      </p:grpSpPr>
      <p:pic>
        <p:nvPicPr>
          <p:cNvPr id="7" name="Picture 6"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8"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9"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246358209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Full Optional 1">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l="26463" t="25493" r="21507" b="23191"/>
          <a:stretch/>
        </p:blipFill>
        <p:spPr>
          <a:xfrm>
            <a:off x="1" y="0"/>
            <a:ext cx="12192000" cy="6858000"/>
          </a:xfrm>
          <a:prstGeom prst="rect">
            <a:avLst/>
          </a:prstGeom>
          <a:solidFill>
            <a:schemeClr val="accent2"/>
          </a:solidFill>
        </p:spPr>
      </p:pic>
      <p:sp>
        <p:nvSpPr>
          <p:cNvPr id="3" name="Content Placeholder 2"/>
          <p:cNvSpPr>
            <a:spLocks noGrp="1"/>
          </p:cNvSpPr>
          <p:nvPr>
            <p:ph idx="1"/>
          </p:nvPr>
        </p:nvSpPr>
        <p:spPr>
          <a:xfrm>
            <a:off x="313326" y="1381123"/>
            <a:ext cx="11341514" cy="4937760"/>
          </a:xfrm>
        </p:spPr>
        <p:txBody>
          <a:bodyPr/>
          <a:lstStyle>
            <a:lvl1pPr>
              <a:buClr>
                <a:schemeClr val="tx1"/>
              </a:buClr>
              <a:defRPr sz="3000">
                <a:solidFill>
                  <a:schemeClr val="tx1"/>
                </a:solidFill>
              </a:defRPr>
            </a:lvl1pPr>
            <a:lvl2pPr>
              <a:buClr>
                <a:schemeClr val="tx1"/>
              </a:buClr>
              <a:defRPr sz="2600">
                <a:solidFill>
                  <a:schemeClr val="tx1"/>
                </a:solidFill>
              </a:defRPr>
            </a:lvl2pPr>
            <a:lvl3pPr>
              <a:buClr>
                <a:schemeClr val="tx1"/>
              </a:buClr>
              <a:defRPr sz="22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10"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11"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19280135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Full Optional 2">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l="26463" t="25493" r="21507" b="23191"/>
          <a:stretch/>
        </p:blipFill>
        <p:spPr>
          <a:xfrm>
            <a:off x="1" y="0"/>
            <a:ext cx="12192000" cy="6858000"/>
          </a:xfrm>
          <a:prstGeom prst="rect">
            <a:avLst/>
          </a:prstGeom>
          <a:solidFill>
            <a:schemeClr val="accent2"/>
          </a:solidFill>
        </p:spPr>
      </p:pic>
      <p:sp>
        <p:nvSpPr>
          <p:cNvPr id="8"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9"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397545003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One Content- NO BKGRD">
    <p:spTree>
      <p:nvGrpSpPr>
        <p:cNvPr id="1" name=""/>
        <p:cNvGrpSpPr/>
        <p:nvPr/>
      </p:nvGrpSpPr>
      <p:grpSpPr>
        <a:xfrm>
          <a:off x="0" y="0"/>
          <a:ext cx="0" cy="0"/>
          <a:chOff x="0" y="0"/>
          <a:chExt cx="0" cy="0"/>
        </a:xfrm>
      </p:grpSpPr>
      <p:pic>
        <p:nvPicPr>
          <p:cNvPr id="6" name="Picture 5"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2" name="Title 1"/>
          <p:cNvSpPr>
            <a:spLocks noGrp="1"/>
          </p:cNvSpPr>
          <p:nvPr>
            <p:ph type="title"/>
          </p:nvPr>
        </p:nvSpPr>
        <p:spPr>
          <a:xfrm>
            <a:off x="305705" y="278131"/>
            <a:ext cx="10426875" cy="474345"/>
          </a:xfrm>
        </p:spPr>
        <p:txBody>
          <a:bodyPr/>
          <a:lstStyle/>
          <a:p>
            <a:r>
              <a:rPr lang="en-US"/>
              <a:t>Click to edit Master title style</a:t>
            </a:r>
            <a:endParaRPr lang="en-US" dirty="0"/>
          </a:p>
        </p:txBody>
      </p:sp>
      <p:sp>
        <p:nvSpPr>
          <p:cNvPr id="3" name="Content Placeholder 2"/>
          <p:cNvSpPr>
            <a:spLocks noGrp="1"/>
          </p:cNvSpPr>
          <p:nvPr>
            <p:ph idx="1"/>
          </p:nvPr>
        </p:nvSpPr>
        <p:spPr>
          <a:xfrm>
            <a:off x="313327" y="1381123"/>
            <a:ext cx="5304901" cy="5029200"/>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4" name="Text Placeholder 8"/>
          <p:cNvSpPr>
            <a:spLocks noGrp="1"/>
          </p:cNvSpPr>
          <p:nvPr>
            <p:ph type="body" sz="quarter" idx="10"/>
          </p:nvPr>
        </p:nvSpPr>
        <p:spPr>
          <a:xfrm>
            <a:off x="313327" y="752474"/>
            <a:ext cx="1042687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
        <p:nvSpPr>
          <p:cNvPr id="5" name="Content Placeholder 5"/>
          <p:cNvSpPr>
            <a:spLocks noGrp="1"/>
          </p:cNvSpPr>
          <p:nvPr>
            <p:ph sz="quarter" idx="11"/>
          </p:nvPr>
        </p:nvSpPr>
        <p:spPr>
          <a:xfrm>
            <a:off x="6308781" y="1381123"/>
            <a:ext cx="5304901" cy="5029200"/>
          </a:xfrm>
        </p:spPr>
        <p:txBody>
          <a:body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50926769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ntent- BLANK">
    <p:spTree>
      <p:nvGrpSpPr>
        <p:cNvPr id="1" name=""/>
        <p:cNvGrpSpPr/>
        <p:nvPr/>
      </p:nvGrpSpPr>
      <p:grpSpPr>
        <a:xfrm>
          <a:off x="0" y="0"/>
          <a:ext cx="0" cy="0"/>
          <a:chOff x="0" y="0"/>
          <a:chExt cx="0" cy="0"/>
        </a:xfrm>
      </p:grpSpPr>
      <p:pic>
        <p:nvPicPr>
          <p:cNvPr id="8" name="Picture 7"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2" name="Title 1"/>
          <p:cNvSpPr>
            <a:spLocks noGrp="1"/>
          </p:cNvSpPr>
          <p:nvPr>
            <p:ph type="title"/>
          </p:nvPr>
        </p:nvSpPr>
        <p:spPr>
          <a:xfrm>
            <a:off x="305705" y="278131"/>
            <a:ext cx="10426875" cy="474345"/>
          </a:xfrm>
        </p:spPr>
        <p:txBody>
          <a:bodyPr/>
          <a:lstStyle/>
          <a:p>
            <a:r>
              <a:rPr lang="en-US"/>
              <a:t>Click to edit Master title style</a:t>
            </a:r>
            <a:endParaRPr lang="en-US" dirty="0"/>
          </a:p>
        </p:txBody>
      </p:sp>
      <p:sp>
        <p:nvSpPr>
          <p:cNvPr id="3" name="Content Placeholder 2"/>
          <p:cNvSpPr>
            <a:spLocks noGrp="1"/>
          </p:cNvSpPr>
          <p:nvPr>
            <p:ph idx="1"/>
          </p:nvPr>
        </p:nvSpPr>
        <p:spPr>
          <a:xfrm>
            <a:off x="313327" y="1777919"/>
            <a:ext cx="5304901" cy="4572000"/>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stStyle>
          <a:p>
            <a:pPr lvl="0"/>
            <a:r>
              <a:rPr lang="en-US"/>
              <a:t>Click to edit Master text styles</a:t>
            </a:r>
          </a:p>
          <a:p>
            <a:pPr lvl="1"/>
            <a:r>
              <a:rPr lang="en-US"/>
              <a:t>Second level</a:t>
            </a:r>
          </a:p>
          <a:p>
            <a:pPr lvl="2"/>
            <a:r>
              <a:rPr lang="en-US"/>
              <a:t>Third level</a:t>
            </a:r>
          </a:p>
        </p:txBody>
      </p:sp>
      <p:sp>
        <p:nvSpPr>
          <p:cNvPr id="4" name="Text Placeholder 8"/>
          <p:cNvSpPr>
            <a:spLocks noGrp="1"/>
          </p:cNvSpPr>
          <p:nvPr>
            <p:ph type="body" sz="quarter" idx="10"/>
          </p:nvPr>
        </p:nvSpPr>
        <p:spPr>
          <a:xfrm>
            <a:off x="313327" y="752474"/>
            <a:ext cx="1042687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
        <p:nvSpPr>
          <p:cNvPr id="5" name="Content Placeholder 5"/>
          <p:cNvSpPr>
            <a:spLocks noGrp="1"/>
          </p:cNvSpPr>
          <p:nvPr>
            <p:ph sz="quarter" idx="11"/>
          </p:nvPr>
        </p:nvSpPr>
        <p:spPr>
          <a:xfrm>
            <a:off x="6308781" y="1777919"/>
            <a:ext cx="5304901" cy="4572000"/>
          </a:xfrm>
        </p:spPr>
        <p:txBody>
          <a:bodyPr/>
          <a:lstStyle/>
          <a:p>
            <a:pPr lvl="0"/>
            <a:r>
              <a:rPr lang="en-US"/>
              <a:t>Click to edit Master text styles</a:t>
            </a:r>
          </a:p>
          <a:p>
            <a:pPr lvl="1"/>
            <a:r>
              <a:rPr lang="en-US"/>
              <a:t>Second level</a:t>
            </a:r>
          </a:p>
          <a:p>
            <a:pPr lvl="2"/>
            <a:r>
              <a:rPr lang="en-US"/>
              <a:t>Third level</a:t>
            </a:r>
          </a:p>
        </p:txBody>
      </p:sp>
      <p:sp>
        <p:nvSpPr>
          <p:cNvPr id="6" name="Text Placeholder 2"/>
          <p:cNvSpPr>
            <a:spLocks noGrp="1"/>
          </p:cNvSpPr>
          <p:nvPr>
            <p:ph type="body" idx="12"/>
          </p:nvPr>
        </p:nvSpPr>
        <p:spPr>
          <a:xfrm>
            <a:off x="313327" y="1287463"/>
            <a:ext cx="5304901" cy="479092"/>
          </a:xfrm>
        </p:spPr>
        <p:txBody>
          <a:bodyPr anchor="b">
            <a:noAutofit/>
          </a:bodyP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Text Placeholder 4"/>
          <p:cNvSpPr>
            <a:spLocks noGrp="1"/>
          </p:cNvSpPr>
          <p:nvPr>
            <p:ph type="body" sz="quarter" idx="3"/>
          </p:nvPr>
        </p:nvSpPr>
        <p:spPr>
          <a:xfrm>
            <a:off x="6308781" y="1287463"/>
            <a:ext cx="5304901" cy="479092"/>
          </a:xfrm>
        </p:spPr>
        <p:txBody>
          <a:bodyPr anchor="b">
            <a:noAutofit/>
          </a:bodyPr>
          <a:lstStyle>
            <a:lvl1pPr marL="0" indent="0">
              <a:buNone/>
              <a:defRPr sz="20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76684164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Full Dark for RTG logo">
    <p:spTree>
      <p:nvGrpSpPr>
        <p:cNvPr id="1" name=""/>
        <p:cNvGrpSpPr/>
        <p:nvPr/>
      </p:nvGrpSpPr>
      <p:grpSpPr>
        <a:xfrm>
          <a:off x="0" y="0"/>
          <a:ext cx="0" cy="0"/>
          <a:chOff x="0" y="0"/>
          <a:chExt cx="0" cy="0"/>
        </a:xfrm>
      </p:grpSpPr>
      <p:pic>
        <p:nvPicPr>
          <p:cNvPr id="12" name="Picture 11"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3" name="Content Placeholder 2"/>
          <p:cNvSpPr>
            <a:spLocks noGrp="1"/>
          </p:cNvSpPr>
          <p:nvPr>
            <p:ph idx="1"/>
          </p:nvPr>
        </p:nvSpPr>
        <p:spPr>
          <a:xfrm>
            <a:off x="313326" y="1381123"/>
            <a:ext cx="11341514" cy="4937760"/>
          </a:xfrm>
          <a:prstGeom prst="rect">
            <a:avLst/>
          </a:prstGeom>
        </p:spPr>
        <p:txBody>
          <a:bodyPr/>
          <a:lstStyle>
            <a:lvl1pPr>
              <a:buClr>
                <a:schemeClr val="tx1"/>
              </a:buClr>
              <a:defRPr sz="3000">
                <a:solidFill>
                  <a:schemeClr val="tx1"/>
                </a:solidFill>
              </a:defRPr>
            </a:lvl1pPr>
            <a:lvl2pPr>
              <a:buClr>
                <a:schemeClr val="tx1"/>
              </a:buClr>
              <a:defRPr sz="2600">
                <a:solidFill>
                  <a:schemeClr val="tx1"/>
                </a:solidFill>
              </a:defRPr>
            </a:lvl2pPr>
            <a:lvl3pPr>
              <a:buClr>
                <a:schemeClr val="tx1"/>
              </a:buClr>
              <a:defRPr sz="22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3376660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5691" y="306708"/>
            <a:ext cx="10241280" cy="474345"/>
          </a:xfrm>
        </p:spPr>
        <p:txBody>
          <a:bodyPr/>
          <a:lstStyle>
            <a:lvl1pPr>
              <a:defRPr baseline="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65850" y="1381123"/>
            <a:ext cx="11460481" cy="4937760"/>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rgbClr val="000000"/>
                </a:solidFill>
              </a:defRPr>
            </a:lvl3pPr>
          </a:lstStyle>
          <a:p>
            <a:pPr lvl="0"/>
            <a:r>
              <a:rPr lang="en-US" dirty="0"/>
              <a:t>Click to edit Master text styles</a:t>
            </a:r>
          </a:p>
          <a:p>
            <a:pPr lvl="1"/>
            <a:r>
              <a:rPr lang="en-US" dirty="0"/>
              <a:t>Second level</a:t>
            </a:r>
          </a:p>
          <a:p>
            <a:pPr lvl="2"/>
            <a:r>
              <a:rPr lang="en-US" dirty="0"/>
              <a:t>Third level</a:t>
            </a:r>
          </a:p>
        </p:txBody>
      </p:sp>
      <p:sp>
        <p:nvSpPr>
          <p:cNvPr id="5" name="Text Placeholder 8"/>
          <p:cNvSpPr>
            <a:spLocks noGrp="1"/>
          </p:cNvSpPr>
          <p:nvPr>
            <p:ph type="body" sz="quarter" idx="10"/>
          </p:nvPr>
        </p:nvSpPr>
        <p:spPr>
          <a:xfrm>
            <a:off x="365851" y="752474"/>
            <a:ext cx="10241280"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a:t>Click to edit Master text styles</a:t>
            </a:r>
          </a:p>
        </p:txBody>
      </p:sp>
    </p:spTree>
    <p:extLst>
      <p:ext uri="{BB962C8B-B14F-4D97-AF65-F5344CB8AC3E}">
        <p14:creationId xmlns:p14="http://schemas.microsoft.com/office/powerpoint/2010/main" val="2635914442"/>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5706" y="278133"/>
            <a:ext cx="10426874" cy="474345"/>
          </a:xfrm>
        </p:spPr>
        <p:txBody>
          <a:bodyPr bIns="0"/>
          <a:lstStyle>
            <a:lvl1pPr>
              <a:defRPr baseline="0">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a:xfrm>
            <a:off x="313327" y="1381124"/>
            <a:ext cx="11341514" cy="4663440"/>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rgbClr val="000000"/>
                </a:solidFill>
              </a:defRPr>
            </a:lvl3pPr>
          </a:lstStyle>
          <a:p>
            <a:pPr lvl="0"/>
            <a:r>
              <a:rPr lang="en-US"/>
              <a:t>Click to edit Master text styles</a:t>
            </a:r>
          </a:p>
          <a:p>
            <a:pPr lvl="1"/>
            <a:r>
              <a:rPr lang="en-US"/>
              <a:t>Second level</a:t>
            </a:r>
          </a:p>
          <a:p>
            <a:pPr lvl="2"/>
            <a:r>
              <a:rPr lang="en-US"/>
              <a:t>Third level</a:t>
            </a:r>
          </a:p>
        </p:txBody>
      </p:sp>
      <p:sp>
        <p:nvSpPr>
          <p:cNvPr id="4" name="Text Placeholder 8"/>
          <p:cNvSpPr>
            <a:spLocks noGrp="1"/>
          </p:cNvSpPr>
          <p:nvPr>
            <p:ph type="body" sz="quarter" idx="10"/>
          </p:nvPr>
        </p:nvSpPr>
        <p:spPr>
          <a:xfrm>
            <a:off x="313327" y="752574"/>
            <a:ext cx="10426874" cy="285750"/>
          </a:xfrm>
        </p:spPr>
        <p:txBody>
          <a:bodyPr tIns="0" bIns="0">
            <a:noAutofit/>
          </a:bodyPr>
          <a:lstStyle>
            <a:lvl1pPr marL="0" indent="0" algn="l" defTabSz="685983" rtl="0" eaLnBrk="1" latinLnBrk="0" hangingPunct="1">
              <a:spcBef>
                <a:spcPct val="0"/>
              </a:spcBef>
              <a:buNone/>
              <a:defRPr lang="en-US" sz="1350" strike="noStrike" kern="1200" cap="all" baseline="0" dirty="0" smtClean="0">
                <a:solidFill>
                  <a:schemeClr val="tx1"/>
                </a:solidFill>
                <a:latin typeface="Calibri" pitchFamily="34" charset="0"/>
                <a:ea typeface="+mj-ea"/>
                <a:cs typeface="+mj-cs"/>
              </a:defRPr>
            </a:lvl1pPr>
            <a:lvl2pPr marL="275822" indent="0" algn="l" defTabSz="685983"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2pPr>
            <a:lvl3pPr marL="559743" indent="0" algn="l" defTabSz="685983"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3pPr>
            <a:lvl4pPr marL="891778" indent="0" algn="l" defTabSz="685983"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4pPr>
            <a:lvl5pPr marL="1111292" indent="0" algn="l" defTabSz="685983" rtl="0" eaLnBrk="1" latinLnBrk="0" hangingPunct="1">
              <a:spcBef>
                <a:spcPct val="0"/>
              </a:spcBef>
              <a:buNone/>
              <a:defRPr lang="en-US" sz="1800" strike="noStrike" kern="1200" cap="all" baseline="0" dirty="0">
                <a:solidFill>
                  <a:schemeClr val="tx1"/>
                </a:solidFill>
                <a:latin typeface="Calibri" pitchFamily="34" charset="0"/>
                <a:ea typeface="+mj-ea"/>
                <a:cs typeface="+mj-cs"/>
              </a:defRPr>
            </a:lvl5pPr>
          </a:lstStyle>
          <a:p>
            <a:pPr lvl="0"/>
            <a:r>
              <a:rPr lang="en-US"/>
              <a:t>Click to edit Master text styles</a:t>
            </a:r>
          </a:p>
        </p:txBody>
      </p:sp>
    </p:spTree>
    <p:extLst>
      <p:ext uri="{BB962C8B-B14F-4D97-AF65-F5344CB8AC3E}">
        <p14:creationId xmlns:p14="http://schemas.microsoft.com/office/powerpoint/2010/main" val="4115178751"/>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Custom Background 3">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 y="752474"/>
            <a:ext cx="12192000" cy="6105526"/>
          </a:xfrm>
          <a:prstGeom prst="rect">
            <a:avLst/>
          </a:prstGeom>
        </p:spPr>
      </p:pic>
      <p:pic>
        <p:nvPicPr>
          <p:cNvPr id="5" name="Picture 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799139" y="325876"/>
            <a:ext cx="1202311" cy="469703"/>
          </a:xfrm>
          <a:prstGeom prst="rect">
            <a:avLst/>
          </a:prstGeom>
        </p:spPr>
      </p:pic>
      <p:sp>
        <p:nvSpPr>
          <p:cNvPr id="8" name="TextBox 7"/>
          <p:cNvSpPr txBox="1"/>
          <p:nvPr userDrawn="1"/>
        </p:nvSpPr>
        <p:spPr>
          <a:xfrm>
            <a:off x="204206" y="6561383"/>
            <a:ext cx="150721" cy="236748"/>
          </a:xfrm>
          <a:prstGeom prst="rect">
            <a:avLst/>
          </a:prstGeom>
          <a:noFill/>
        </p:spPr>
        <p:txBody>
          <a:bodyPr wrap="none" lIns="0" tIns="41029" rIns="0" bIns="41029" rtlCol="0" anchor="ctr">
            <a:spAutoFit/>
          </a:bodyPr>
          <a:lstStyle/>
          <a:p>
            <a:pPr algn="r"/>
            <a:fld id="{B50A2252-0B00-49D0-9A28-2F5CCECF09D1}" type="slidenum">
              <a:rPr lang="en-US" sz="1000" cap="all">
                <a:solidFill>
                  <a:prstClr val="white"/>
                </a:solidFill>
                <a:cs typeface="Arial" pitchFamily="34" charset="0"/>
              </a:rPr>
              <a:pPr algn="r"/>
              <a:t>‹#›</a:t>
            </a:fld>
            <a:endParaRPr lang="en-US" sz="1000" cap="all" dirty="0">
              <a:solidFill>
                <a:prstClr val="white"/>
              </a:solidFill>
              <a:cs typeface="Arial" pitchFamily="34" charset="0"/>
            </a:endParaRPr>
          </a:p>
        </p:txBody>
      </p:sp>
      <p:sp>
        <p:nvSpPr>
          <p:cNvPr id="13" name="Title 1"/>
          <p:cNvSpPr>
            <a:spLocks noGrp="1"/>
          </p:cNvSpPr>
          <p:nvPr>
            <p:ph type="title"/>
          </p:nvPr>
        </p:nvSpPr>
        <p:spPr>
          <a:xfrm>
            <a:off x="305705" y="278131"/>
            <a:ext cx="10426875" cy="474345"/>
          </a:xfrm>
        </p:spPr>
        <p:txBody>
          <a:bodyPr/>
          <a:lstStyle>
            <a:lvl1pPr>
              <a:defRPr baseline="0">
                <a:solidFill>
                  <a:schemeClr val="tx1"/>
                </a:solidFill>
              </a:defRPr>
            </a:lvl1pPr>
          </a:lstStyle>
          <a:p>
            <a:r>
              <a:rPr lang="en-US"/>
              <a:t>Click to edit Master title style</a:t>
            </a:r>
            <a:endParaRPr lang="en-US" dirty="0"/>
          </a:p>
        </p:txBody>
      </p:sp>
      <p:sp>
        <p:nvSpPr>
          <p:cNvPr id="14" name="Text Placeholder 8"/>
          <p:cNvSpPr>
            <a:spLocks noGrp="1"/>
          </p:cNvSpPr>
          <p:nvPr>
            <p:ph type="body" sz="quarter" idx="10"/>
          </p:nvPr>
        </p:nvSpPr>
        <p:spPr>
          <a:xfrm>
            <a:off x="313327" y="752474"/>
            <a:ext cx="1042687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a:t>Click to edit Master text styles</a:t>
            </a:r>
          </a:p>
        </p:txBody>
      </p:sp>
      <p:sp>
        <p:nvSpPr>
          <p:cNvPr id="15" name="TextBox 14"/>
          <p:cNvSpPr txBox="1"/>
          <p:nvPr userDrawn="1"/>
        </p:nvSpPr>
        <p:spPr>
          <a:xfrm>
            <a:off x="443143" y="6561383"/>
            <a:ext cx="2574366" cy="236748"/>
          </a:xfrm>
          <a:prstGeom prst="rect">
            <a:avLst/>
          </a:prstGeom>
          <a:noFill/>
        </p:spPr>
        <p:txBody>
          <a:bodyPr wrap="none" lIns="0" tIns="41029" rIns="0" bIns="41029" rtlCol="0" anchor="ctr">
            <a:spAutoFit/>
          </a:bodyPr>
          <a:lstStyle/>
          <a:p>
            <a:r>
              <a:rPr lang="en-US" sz="1000" cap="all" dirty="0">
                <a:solidFill>
                  <a:prstClr val="white"/>
                </a:solidFill>
                <a:cs typeface="Arial" pitchFamily="34" charset="0"/>
              </a:rPr>
              <a:t>|   AMD Retail Summit 2015   |   Confidential</a:t>
            </a:r>
          </a:p>
        </p:txBody>
      </p:sp>
      <p:sp>
        <p:nvSpPr>
          <p:cNvPr id="9" name="Parallelogram 8"/>
          <p:cNvSpPr/>
          <p:nvPr userDrawn="1"/>
        </p:nvSpPr>
        <p:spPr>
          <a:xfrm flipH="1">
            <a:off x="10928195" y="6354023"/>
            <a:ext cx="478373" cy="207360"/>
          </a:xfrm>
          <a:prstGeom prst="parallelogram">
            <a:avLst>
              <a:gd name="adj" fmla="val 99186"/>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black"/>
              </a:solidFill>
            </a:endParaRPr>
          </a:p>
        </p:txBody>
      </p:sp>
      <p:sp>
        <p:nvSpPr>
          <p:cNvPr id="10" name="Parallelogram 9"/>
          <p:cNvSpPr/>
          <p:nvPr userDrawn="1"/>
        </p:nvSpPr>
        <p:spPr>
          <a:xfrm flipH="1" flipV="1">
            <a:off x="11523078" y="6650640"/>
            <a:ext cx="478373" cy="207360"/>
          </a:xfrm>
          <a:prstGeom prst="parallelogram">
            <a:avLst>
              <a:gd name="adj" fmla="val 99186"/>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black"/>
              </a:solidFill>
            </a:endParaRPr>
          </a:p>
        </p:txBody>
      </p:sp>
      <p:sp>
        <p:nvSpPr>
          <p:cNvPr id="11" name="Parallelogram 10"/>
          <p:cNvSpPr/>
          <p:nvPr userDrawn="1"/>
        </p:nvSpPr>
        <p:spPr>
          <a:xfrm flipH="1" flipV="1">
            <a:off x="10097160" y="6650640"/>
            <a:ext cx="701980" cy="207360"/>
          </a:xfrm>
          <a:prstGeom prst="parallelogram">
            <a:avLst>
              <a:gd name="adj" fmla="val 99186"/>
            </a:avLst>
          </a:prstGeom>
          <a:solidFill>
            <a:srgbClr val="ED1C24">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black"/>
              </a:solidFill>
            </a:endParaRPr>
          </a:p>
        </p:txBody>
      </p:sp>
    </p:spTree>
    <p:extLst>
      <p:ext uri="{BB962C8B-B14F-4D97-AF65-F5344CB8AC3E}">
        <p14:creationId xmlns:p14="http://schemas.microsoft.com/office/powerpoint/2010/main" val="30084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1446996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Full Background BLK 1">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893"/>
            <a:ext cx="12193590" cy="6857107"/>
          </a:xfrm>
          <a:prstGeom prst="rect">
            <a:avLst/>
          </a:prstGeom>
        </p:spPr>
      </p:pic>
      <p:sp>
        <p:nvSpPr>
          <p:cNvPr id="2" name="Title 1"/>
          <p:cNvSpPr>
            <a:spLocks noGrp="1"/>
          </p:cNvSpPr>
          <p:nvPr>
            <p:ph type="title"/>
          </p:nvPr>
        </p:nvSpPr>
        <p:spPr>
          <a:xfrm>
            <a:off x="305706" y="278133"/>
            <a:ext cx="10426875" cy="474345"/>
          </a:xfrm>
        </p:spPr>
        <p:txBody>
          <a:bodyPr/>
          <a:lstStyle/>
          <a:p>
            <a:r>
              <a:rPr lang="en-US"/>
              <a:t>Click to edit Master title style</a:t>
            </a:r>
            <a:endParaRPr lang="en-US" dirty="0"/>
          </a:p>
        </p:txBody>
      </p:sp>
      <p:sp>
        <p:nvSpPr>
          <p:cNvPr id="4" name="Text Placeholder 8"/>
          <p:cNvSpPr>
            <a:spLocks noGrp="1"/>
          </p:cNvSpPr>
          <p:nvPr>
            <p:ph type="body" sz="quarter" idx="10"/>
          </p:nvPr>
        </p:nvSpPr>
        <p:spPr>
          <a:xfrm>
            <a:off x="313328" y="752474"/>
            <a:ext cx="10426875" cy="285750"/>
          </a:xfrm>
        </p:spPr>
        <p:txBody>
          <a:bodyPr tIns="0" bIns="0">
            <a:noAutofit/>
          </a:bodyPr>
          <a:lstStyle>
            <a:lvl1pPr marL="0" indent="0" algn="l" defTabSz="914126" rtl="0" eaLnBrk="1" latinLnBrk="0" hangingPunct="1">
              <a:spcBef>
                <a:spcPct val="0"/>
              </a:spcBef>
              <a:buNone/>
              <a:defRPr lang="en-US" sz="1600" strike="noStrike" kern="1200" cap="all" baseline="0" dirty="0" smtClean="0">
                <a:solidFill>
                  <a:schemeClr val="tx1"/>
                </a:solidFill>
                <a:latin typeface="Calibri" pitchFamily="34" charset="0"/>
                <a:ea typeface="+mj-ea"/>
                <a:cs typeface="+mj-cs"/>
              </a:defRPr>
            </a:lvl1pPr>
            <a:lvl2pPr marL="367555" indent="0" algn="l" defTabSz="914126" rtl="0" eaLnBrk="1" latinLnBrk="0" hangingPunct="1">
              <a:spcBef>
                <a:spcPct val="0"/>
              </a:spcBef>
              <a:buNone/>
              <a:defRPr lang="en-US" sz="2399" strike="noStrike" kern="1200" cap="all" baseline="0" dirty="0" smtClean="0">
                <a:solidFill>
                  <a:schemeClr val="tx1"/>
                </a:solidFill>
                <a:latin typeface="Calibri" pitchFamily="34" charset="0"/>
                <a:ea typeface="+mj-ea"/>
                <a:cs typeface="+mj-cs"/>
              </a:defRPr>
            </a:lvl2pPr>
            <a:lvl3pPr marL="745901" indent="0" algn="l" defTabSz="914126" rtl="0" eaLnBrk="1" latinLnBrk="0" hangingPunct="1">
              <a:spcBef>
                <a:spcPct val="0"/>
              </a:spcBef>
              <a:buNone/>
              <a:defRPr lang="en-US" sz="2399" strike="noStrike" kern="1200" cap="all" baseline="0" dirty="0" smtClean="0">
                <a:solidFill>
                  <a:schemeClr val="tx1"/>
                </a:solidFill>
                <a:latin typeface="Calibri" pitchFamily="34" charset="0"/>
                <a:ea typeface="+mj-ea"/>
                <a:cs typeface="+mj-cs"/>
              </a:defRPr>
            </a:lvl3pPr>
            <a:lvl4pPr marL="1188363" indent="0" algn="l" defTabSz="914126" rtl="0" eaLnBrk="1" latinLnBrk="0" hangingPunct="1">
              <a:spcBef>
                <a:spcPct val="0"/>
              </a:spcBef>
              <a:buNone/>
              <a:defRPr lang="en-US" sz="2399" strike="noStrike" kern="1200" cap="all" baseline="0" dirty="0" smtClean="0">
                <a:solidFill>
                  <a:schemeClr val="tx1"/>
                </a:solidFill>
                <a:latin typeface="Calibri" pitchFamily="34" charset="0"/>
                <a:ea typeface="+mj-ea"/>
                <a:cs typeface="+mj-cs"/>
              </a:defRPr>
            </a:lvl4pPr>
            <a:lvl5pPr marL="1480884" indent="0" algn="l" defTabSz="914126" rtl="0" eaLnBrk="1" latinLnBrk="0" hangingPunct="1">
              <a:spcBef>
                <a:spcPct val="0"/>
              </a:spcBef>
              <a:buNone/>
              <a:defRPr lang="en-US" sz="2399" strike="noStrike" kern="1200" cap="all" baseline="0" dirty="0">
                <a:solidFill>
                  <a:schemeClr val="tx1"/>
                </a:solidFill>
                <a:latin typeface="Calibri" pitchFamily="34" charset="0"/>
                <a:ea typeface="+mj-ea"/>
                <a:cs typeface="+mj-cs"/>
              </a:defRPr>
            </a:lvl5pPr>
          </a:lstStyle>
          <a:p>
            <a:pPr lvl="0"/>
            <a:r>
              <a:rPr lang="en-US"/>
              <a:t>Click to edit Master text styles</a:t>
            </a:r>
          </a:p>
        </p:txBody>
      </p:sp>
      <p:sp>
        <p:nvSpPr>
          <p:cNvPr id="6" name="Content Placeholder 2"/>
          <p:cNvSpPr>
            <a:spLocks noGrp="1"/>
          </p:cNvSpPr>
          <p:nvPr>
            <p:ph idx="1"/>
          </p:nvPr>
        </p:nvSpPr>
        <p:spPr>
          <a:xfrm>
            <a:off x="313328" y="1777919"/>
            <a:ext cx="5304901" cy="4572000"/>
          </a:xfrm>
        </p:spPr>
        <p:txBody>
          <a:bodyPr/>
          <a:lstStyle>
            <a:lvl1pPr>
              <a:buClr>
                <a:schemeClr val="tx1"/>
              </a:buClr>
              <a:defRPr sz="1799">
                <a:solidFill>
                  <a:schemeClr val="tx1"/>
                </a:solidFill>
              </a:defRPr>
            </a:lvl1pPr>
            <a:lvl2pPr>
              <a:buClr>
                <a:schemeClr val="tx1"/>
              </a:buClr>
              <a:defRPr sz="1600">
                <a:solidFill>
                  <a:schemeClr val="tx1"/>
                </a:solidFill>
              </a:defRPr>
            </a:lvl2pPr>
            <a:lvl3pPr>
              <a:buClr>
                <a:schemeClr val="tx1"/>
              </a:buClr>
              <a:defRPr sz="1400">
                <a:solidFill>
                  <a:schemeClr val="tx1"/>
                </a:solidFill>
              </a:defRPr>
            </a:lvl3pPr>
          </a:lstStyle>
          <a:p>
            <a:pPr lvl="0"/>
            <a:r>
              <a:rPr lang="en-US"/>
              <a:t>Click to edit Master text styles</a:t>
            </a:r>
          </a:p>
          <a:p>
            <a:pPr lvl="1"/>
            <a:r>
              <a:rPr lang="en-US"/>
              <a:t>Second level</a:t>
            </a:r>
          </a:p>
          <a:p>
            <a:pPr lvl="2"/>
            <a:r>
              <a:rPr lang="en-US"/>
              <a:t>Third level</a:t>
            </a:r>
          </a:p>
        </p:txBody>
      </p:sp>
      <p:sp>
        <p:nvSpPr>
          <p:cNvPr id="7" name="Content Placeholder 5"/>
          <p:cNvSpPr>
            <a:spLocks noGrp="1"/>
          </p:cNvSpPr>
          <p:nvPr>
            <p:ph sz="quarter" idx="11"/>
          </p:nvPr>
        </p:nvSpPr>
        <p:spPr>
          <a:xfrm>
            <a:off x="6308781" y="1777919"/>
            <a:ext cx="5304901" cy="4572000"/>
          </a:xfrm>
        </p:spPr>
        <p:txBody>
          <a:bodyPr/>
          <a:lstStyle>
            <a:lvl1pPr>
              <a:defRPr sz="1799"/>
            </a:lvl1pPr>
            <a:lvl2pPr>
              <a:defRPr sz="1600"/>
            </a:lvl2pPr>
            <a:lvl3pPr>
              <a:defRPr sz="1400"/>
            </a:lvl3pPr>
          </a:lstStyle>
          <a:p>
            <a:pPr lvl="0"/>
            <a:r>
              <a:rPr lang="en-US"/>
              <a:t>Click to edit Master text styles</a:t>
            </a:r>
          </a:p>
          <a:p>
            <a:pPr lvl="1"/>
            <a:r>
              <a:rPr lang="en-US"/>
              <a:t>Second level</a:t>
            </a:r>
          </a:p>
          <a:p>
            <a:pPr lvl="2"/>
            <a:r>
              <a:rPr lang="en-US"/>
              <a:t>Third level</a:t>
            </a:r>
          </a:p>
        </p:txBody>
      </p:sp>
      <p:sp>
        <p:nvSpPr>
          <p:cNvPr id="8" name="Text Placeholder 2"/>
          <p:cNvSpPr>
            <a:spLocks noGrp="1"/>
          </p:cNvSpPr>
          <p:nvPr>
            <p:ph type="body" idx="12"/>
          </p:nvPr>
        </p:nvSpPr>
        <p:spPr>
          <a:xfrm>
            <a:off x="313328" y="1287463"/>
            <a:ext cx="5304901" cy="479092"/>
          </a:xfrm>
        </p:spPr>
        <p:txBody>
          <a:bodyPr anchor="b">
            <a:noAutofit/>
          </a:bodyPr>
          <a:lstStyle>
            <a:lvl1pPr marL="0" indent="0">
              <a:buNone/>
              <a:defRPr sz="2399" b="0" i="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9" name="Text Placeholder 4"/>
          <p:cNvSpPr>
            <a:spLocks noGrp="1"/>
          </p:cNvSpPr>
          <p:nvPr>
            <p:ph type="body" sz="quarter" idx="3"/>
          </p:nvPr>
        </p:nvSpPr>
        <p:spPr>
          <a:xfrm>
            <a:off x="6308781" y="1287463"/>
            <a:ext cx="5304901" cy="479092"/>
          </a:xfrm>
        </p:spPr>
        <p:txBody>
          <a:bodyPr anchor="b">
            <a:noAutofit/>
          </a:bodyPr>
          <a:lstStyle>
            <a:lvl1pPr marL="0" indent="0">
              <a:buNone/>
              <a:defRPr sz="2399" b="0" i="1">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61930" y="198767"/>
            <a:ext cx="1202311" cy="469703"/>
          </a:xfrm>
          <a:prstGeom prst="rect">
            <a:avLst/>
          </a:prstGeom>
        </p:spPr>
      </p:pic>
    </p:spTree>
    <p:extLst>
      <p:ext uri="{BB962C8B-B14F-4D97-AF65-F5344CB8AC3E}">
        <p14:creationId xmlns:p14="http://schemas.microsoft.com/office/powerpoint/2010/main" val="304120565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cSld name="Title and Content W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096136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Custom Background 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lum/>
            <a:extLst>
              <a:ext uri="{28A0092B-C50C-407E-A947-70E740481C1C}">
                <a14:useLocalDpi xmlns:a14="http://schemas.microsoft.com/office/drawing/2010/main"/>
              </a:ext>
            </a:extLst>
          </a:blip>
          <a:stretch>
            <a:fillRect/>
          </a:stretch>
        </p:blipFill>
        <p:spPr>
          <a:xfrm>
            <a:off x="0" y="893"/>
            <a:ext cx="12193590" cy="6857107"/>
          </a:xfrm>
          <a:prstGeom prst="rect">
            <a:avLst/>
          </a:prstGeom>
        </p:spPr>
      </p:pic>
      <p:pic>
        <p:nvPicPr>
          <p:cNvPr id="4" name="Picture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799139" y="325876"/>
            <a:ext cx="1202311" cy="469703"/>
          </a:xfrm>
          <a:prstGeom prst="rect">
            <a:avLst/>
          </a:prstGeom>
        </p:spPr>
      </p:pic>
      <p:sp>
        <p:nvSpPr>
          <p:cNvPr id="5" name="Title 1"/>
          <p:cNvSpPr>
            <a:spLocks noGrp="1"/>
          </p:cNvSpPr>
          <p:nvPr>
            <p:ph type="title"/>
          </p:nvPr>
        </p:nvSpPr>
        <p:spPr>
          <a:xfrm>
            <a:off x="305705" y="278131"/>
            <a:ext cx="10426875" cy="474345"/>
          </a:xfrm>
        </p:spPr>
        <p:txBody>
          <a:bodyPr/>
          <a:lstStyle>
            <a:lvl1pPr>
              <a:defRPr baseline="0">
                <a:solidFill>
                  <a:schemeClr val="tx1"/>
                </a:solidFill>
              </a:defRPr>
            </a:lvl1pPr>
          </a:lstStyle>
          <a:p>
            <a:r>
              <a:rPr lang="en-US"/>
              <a:t>Click to edit Master title style</a:t>
            </a:r>
            <a:endParaRPr lang="en-US" dirty="0"/>
          </a:p>
        </p:txBody>
      </p:sp>
      <p:sp>
        <p:nvSpPr>
          <p:cNvPr id="6" name="Text Placeholder 8"/>
          <p:cNvSpPr>
            <a:spLocks noGrp="1"/>
          </p:cNvSpPr>
          <p:nvPr>
            <p:ph type="body" sz="quarter" idx="10"/>
          </p:nvPr>
        </p:nvSpPr>
        <p:spPr>
          <a:xfrm>
            <a:off x="313327" y="752474"/>
            <a:ext cx="1042687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a:t>Click to edit Master text styles</a:t>
            </a:r>
          </a:p>
        </p:txBody>
      </p:sp>
      <p:sp>
        <p:nvSpPr>
          <p:cNvPr id="9" name="TextBox 8"/>
          <p:cNvSpPr txBox="1"/>
          <p:nvPr userDrawn="1"/>
        </p:nvSpPr>
        <p:spPr>
          <a:xfrm>
            <a:off x="204206" y="6561383"/>
            <a:ext cx="150721" cy="236748"/>
          </a:xfrm>
          <a:prstGeom prst="rect">
            <a:avLst/>
          </a:prstGeom>
          <a:noFill/>
        </p:spPr>
        <p:txBody>
          <a:bodyPr wrap="none" lIns="0" tIns="41029" rIns="0" bIns="41029" rtlCol="0" anchor="ctr">
            <a:spAutoFit/>
          </a:bodyPr>
          <a:lstStyle/>
          <a:p>
            <a:pPr algn="r" fontAlgn="base">
              <a:spcBef>
                <a:spcPct val="0"/>
              </a:spcBef>
              <a:spcAft>
                <a:spcPct val="0"/>
              </a:spcAft>
            </a:pPr>
            <a:fld id="{B50A2252-0B00-49D0-9A28-2F5CCECF09D1}" type="slidenum">
              <a:rPr lang="en-US" sz="1000" cap="all">
                <a:solidFill>
                  <a:prstClr val="white"/>
                </a:solidFill>
                <a:cs typeface="Arial" pitchFamily="34" charset="0"/>
              </a:rPr>
              <a:pPr algn="r" fontAlgn="base">
                <a:spcBef>
                  <a:spcPct val="0"/>
                </a:spcBef>
                <a:spcAft>
                  <a:spcPct val="0"/>
                </a:spcAft>
              </a:pPr>
              <a:t>‹#›</a:t>
            </a:fld>
            <a:endParaRPr lang="en-US" sz="1000" cap="all" dirty="0">
              <a:solidFill>
                <a:prstClr val="white"/>
              </a:solidFill>
              <a:cs typeface="Arial" pitchFamily="34" charset="0"/>
            </a:endParaRPr>
          </a:p>
        </p:txBody>
      </p:sp>
      <p:sp>
        <p:nvSpPr>
          <p:cNvPr id="10" name="TextBox 9"/>
          <p:cNvSpPr txBox="1"/>
          <p:nvPr userDrawn="1"/>
        </p:nvSpPr>
        <p:spPr>
          <a:xfrm>
            <a:off x="443142" y="6561383"/>
            <a:ext cx="3197221" cy="236748"/>
          </a:xfrm>
          <a:prstGeom prst="rect">
            <a:avLst/>
          </a:prstGeom>
          <a:noFill/>
        </p:spPr>
        <p:txBody>
          <a:bodyPr wrap="none" lIns="0" tIns="41029" rIns="0" bIns="41029" rtlCol="0" anchor="ctr">
            <a:spAutoFit/>
          </a:bodyPr>
          <a:lstStyle/>
          <a:p>
            <a:pPr fontAlgn="base">
              <a:spcBef>
                <a:spcPct val="0"/>
              </a:spcBef>
              <a:spcAft>
                <a:spcPct val="0"/>
              </a:spcAft>
            </a:pPr>
            <a:r>
              <a:rPr lang="en-US" sz="1000" cap="all" dirty="0">
                <a:solidFill>
                  <a:prstClr val="white"/>
                </a:solidFill>
                <a:cs typeface="Arial" pitchFamily="34" charset="0"/>
              </a:rPr>
              <a:t>|  RTG 2016 Pro-Graphics Alliance Plan |   Confidential</a:t>
            </a:r>
          </a:p>
        </p:txBody>
      </p:sp>
      <p:sp>
        <p:nvSpPr>
          <p:cNvPr id="8" name="Content Placeholder 2"/>
          <p:cNvSpPr>
            <a:spLocks noGrp="1"/>
          </p:cNvSpPr>
          <p:nvPr>
            <p:ph idx="1"/>
          </p:nvPr>
        </p:nvSpPr>
        <p:spPr>
          <a:xfrm>
            <a:off x="313326" y="1381123"/>
            <a:ext cx="11341514" cy="4937760"/>
          </a:xfr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30098877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311884" y="1"/>
            <a:ext cx="11616522" cy="358593"/>
          </a:xfrm>
        </p:spPr>
        <p:txBody>
          <a:bodyPr/>
          <a:lstStyle/>
          <a:p>
            <a:r>
              <a:rPr lang="en-US" dirty="0"/>
              <a:t>Click to edit Master title style</a:t>
            </a:r>
            <a:endParaRPr lang="en-GB" dirty="0"/>
          </a:p>
        </p:txBody>
      </p:sp>
      <p:sp>
        <p:nvSpPr>
          <p:cNvPr id="6" name="Content Placeholder 2"/>
          <p:cNvSpPr>
            <a:spLocks noGrp="1"/>
          </p:cNvSpPr>
          <p:nvPr>
            <p:ph idx="1"/>
          </p:nvPr>
        </p:nvSpPr>
        <p:spPr>
          <a:xfrm>
            <a:off x="275024" y="1566639"/>
            <a:ext cx="11649403" cy="4604992"/>
          </a:xfrm>
        </p:spPr>
        <p:txBody>
          <a:bodyPr>
            <a:normAutofit/>
          </a:bodyPr>
          <a:lstStyle>
            <a:lvl1pPr>
              <a:defRPr sz="1800"/>
            </a:lvl1pPr>
            <a:lvl2pPr>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7"/>
          <p:cNvSpPr>
            <a:spLocks noGrp="1"/>
          </p:cNvSpPr>
          <p:nvPr>
            <p:ph type="body" sz="quarter" idx="10"/>
          </p:nvPr>
        </p:nvSpPr>
        <p:spPr>
          <a:xfrm>
            <a:off x="273595" y="927331"/>
            <a:ext cx="11661637" cy="262324"/>
          </a:xfrm>
        </p:spPr>
        <p:txBody>
          <a:bodyPr/>
          <a:lstStyle>
            <a:lvl1pPr>
              <a:lnSpc>
                <a:spcPct val="100000"/>
              </a:lnSpc>
              <a:spcBef>
                <a:spcPts val="0"/>
              </a:spcBef>
              <a:defRPr sz="1800" b="0" i="0" cap="all" baseline="0">
                <a:solidFill>
                  <a:srgbClr val="DD0330"/>
                </a:solidFill>
                <a:latin typeface="Effra Medium" panose="020B0703020203020204" pitchFamily="34" charset="0"/>
                <a:cs typeface="Effra Medium" panose="020B0703020203020204" pitchFamily="34" charset="0"/>
              </a:defRPr>
            </a:lvl1pPr>
          </a:lstStyle>
          <a:p>
            <a:pPr lvl="0"/>
            <a:r>
              <a:rPr lang="en-US" dirty="0"/>
              <a:t>Click to edit Master text styles</a:t>
            </a:r>
            <a:endParaRPr lang="en-GB" dirty="0"/>
          </a:p>
        </p:txBody>
      </p:sp>
    </p:spTree>
    <p:extLst>
      <p:ext uri="{BB962C8B-B14F-4D97-AF65-F5344CB8AC3E}">
        <p14:creationId xmlns:p14="http://schemas.microsoft.com/office/powerpoint/2010/main" val="3929228402"/>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69933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143489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358063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261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185292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2323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81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72773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015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smtClean="0">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55924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5843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436201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276336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8774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405955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76097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1446355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931535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3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smtClean="0">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5112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257157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1032348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309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5743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73105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473418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7435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639800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364440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565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932271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91192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3545747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98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smtClean="0">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57052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516536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55367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119352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374680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4831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715679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81591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3685884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2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smtClean="0">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68421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52808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854717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575383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1508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8249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68889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88330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134644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443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79674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7368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101836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1716485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7847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889342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564856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77849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230506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70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13798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32035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10558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366401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9095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51430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201529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55784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18734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577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91115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472070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140195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2317034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1906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293912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093597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6176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261768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8081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smtClean="0">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71755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408071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adeon Content 2">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49326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adeon Content 3">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744787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adeon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6419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Radeon Content">
    <p:bg>
      <p:bgPr>
        <a:solidFill>
          <a:schemeClr val="bg1"/>
        </a:solidFill>
        <a:effectLst/>
      </p:bgPr>
    </p:bg>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317181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155235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Radeon Content">
    <p:bg>
      <p:bgPr>
        <a:solidFill>
          <a:schemeClr val="bg1"/>
        </a:solidFill>
        <a:effectLst/>
      </p:bgPr>
    </p:bg>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Tree>
    <p:extLst>
      <p:ext uri="{BB962C8B-B14F-4D97-AF65-F5344CB8AC3E}">
        <p14:creationId xmlns:p14="http://schemas.microsoft.com/office/powerpoint/2010/main" val="82286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419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8_Radeon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15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85F5EEA7-621B-4D67-8E0A-24699B02B322}" type="datetimeFigureOut">
              <a:rPr lang="en-US" smtClean="0">
                <a:solidFill>
                  <a:prstClr val="black">
                    <a:tint val="75000"/>
                  </a:prstClr>
                </a:solidFill>
              </a:rPr>
              <a:pPr/>
              <a:t>8/29/2018</a:t>
            </a:fld>
            <a:endParaRPr lang="en-US">
              <a:solidFill>
                <a:prstClr val="black">
                  <a:tint val="75000"/>
                </a:prstClr>
              </a:solidFill>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C83F745-057B-47D6-955E-43A36809598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8170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Title Slide 3">
    <p:spTree>
      <p:nvGrpSpPr>
        <p:cNvPr id="1" name=""/>
        <p:cNvGrpSpPr/>
        <p:nvPr/>
      </p:nvGrpSpPr>
      <p:grpSpPr>
        <a:xfrm>
          <a:off x="0" y="0"/>
          <a:ext cx="0" cy="0"/>
          <a:chOff x="0" y="0"/>
          <a:chExt cx="0" cy="0"/>
        </a:xfrm>
      </p:grpSpPr>
      <p:pic>
        <p:nvPicPr>
          <p:cNvPr id="3" name="Picture 2" descr="RTG-Title-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5" name="Subtitle 2"/>
          <p:cNvSpPr>
            <a:spLocks noGrp="1"/>
          </p:cNvSpPr>
          <p:nvPr>
            <p:ph type="subTitle" idx="1"/>
          </p:nvPr>
        </p:nvSpPr>
        <p:spPr>
          <a:xfrm>
            <a:off x="5343415" y="5960537"/>
            <a:ext cx="6267792" cy="640080"/>
          </a:xfrm>
        </p:spPr>
        <p:txBody>
          <a:bodyPr tIns="0" bIns="0">
            <a:noAutofit/>
          </a:bodyPr>
          <a:lstStyle>
            <a:lvl1pPr marL="0" indent="0" algn="r">
              <a:spcBef>
                <a:spcPts val="0"/>
              </a:spcBef>
              <a:spcAft>
                <a:spcPts val="0"/>
              </a:spcAft>
              <a:buNone/>
              <a:defRPr sz="2400" cap="all" spc="15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3935130" y="5100639"/>
            <a:ext cx="7675862" cy="860425"/>
          </a:xfrm>
        </p:spPr>
        <p:txBody>
          <a:bodyPr anchor="b" anchorCtr="0"/>
          <a:lstStyle>
            <a:lvl1pPr marL="0" indent="0" algn="r">
              <a:buFontTx/>
              <a:buNone/>
              <a:defRPr sz="4000" b="1" cap="all"/>
            </a:lvl1pPr>
            <a:lvl2pPr marL="367665" indent="0" algn="r">
              <a:buFontTx/>
              <a:buNone/>
              <a:defRPr sz="2400"/>
            </a:lvl2pPr>
            <a:lvl3pPr marL="746125" indent="0" algn="r">
              <a:buFontTx/>
              <a:buNone/>
              <a:defRPr sz="2400"/>
            </a:lvl3pPr>
            <a:lvl4pPr marL="1188720" indent="0" algn="r">
              <a:buFontTx/>
              <a:buNone/>
              <a:defRPr sz="2400"/>
            </a:lvl4pPr>
            <a:lvl5pPr marL="1481328" indent="0" algn="r">
              <a:buFontTx/>
              <a:buNone/>
              <a:defRPr sz="2400"/>
            </a:lvl5pPr>
          </a:lstStyle>
          <a:p>
            <a:pPr lvl="0"/>
            <a:r>
              <a:rPr lang="en-US" dirty="0"/>
              <a:t>CLICK TO EDIT MASTER TEXT STYLES</a:t>
            </a:r>
          </a:p>
        </p:txBody>
      </p:sp>
    </p:spTree>
    <p:extLst>
      <p:ext uri="{BB962C8B-B14F-4D97-AF65-F5344CB8AC3E}">
        <p14:creationId xmlns:p14="http://schemas.microsoft.com/office/powerpoint/2010/main" val="38520425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_Title Slide 3">
    <p:spTree>
      <p:nvGrpSpPr>
        <p:cNvPr id="1" name=""/>
        <p:cNvGrpSpPr/>
        <p:nvPr/>
      </p:nvGrpSpPr>
      <p:grpSpPr>
        <a:xfrm>
          <a:off x="0" y="0"/>
          <a:ext cx="0" cy="0"/>
          <a:chOff x="0" y="0"/>
          <a:chExt cx="0" cy="0"/>
        </a:xfrm>
      </p:grpSpPr>
      <p:pic>
        <p:nvPicPr>
          <p:cNvPr id="4" name="Picture 3" descr="RTG-Title-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5" name="Subtitle 2"/>
          <p:cNvSpPr>
            <a:spLocks noGrp="1"/>
          </p:cNvSpPr>
          <p:nvPr>
            <p:ph type="subTitle" idx="1"/>
          </p:nvPr>
        </p:nvSpPr>
        <p:spPr>
          <a:xfrm>
            <a:off x="5343415" y="3523414"/>
            <a:ext cx="6267792" cy="640080"/>
          </a:xfrm>
        </p:spPr>
        <p:txBody>
          <a:bodyPr tIns="0" bIns="0">
            <a:noAutofit/>
          </a:bodyPr>
          <a:lstStyle>
            <a:lvl1pPr marL="0" indent="0" algn="r">
              <a:spcBef>
                <a:spcPts val="0"/>
              </a:spcBef>
              <a:spcAft>
                <a:spcPts val="0"/>
              </a:spcAft>
              <a:buNone/>
              <a:defRPr sz="2400" cap="all" spc="15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0" name="Text Placeholder 9"/>
          <p:cNvSpPr>
            <a:spLocks noGrp="1"/>
          </p:cNvSpPr>
          <p:nvPr>
            <p:ph type="body" sz="quarter" idx="10" hasCustomPrompt="1"/>
          </p:nvPr>
        </p:nvSpPr>
        <p:spPr>
          <a:xfrm>
            <a:off x="5343415" y="2663516"/>
            <a:ext cx="6267577" cy="860425"/>
          </a:xfrm>
        </p:spPr>
        <p:txBody>
          <a:bodyPr anchor="b" anchorCtr="0"/>
          <a:lstStyle>
            <a:lvl1pPr marL="0" indent="0" algn="r">
              <a:buFontTx/>
              <a:buNone/>
              <a:defRPr sz="4000" b="1" cap="all"/>
            </a:lvl1pPr>
            <a:lvl2pPr marL="367665" indent="0" algn="r">
              <a:buFontTx/>
              <a:buNone/>
              <a:defRPr sz="2400"/>
            </a:lvl2pPr>
            <a:lvl3pPr marL="746125" indent="0" algn="r">
              <a:buFontTx/>
              <a:buNone/>
              <a:defRPr sz="2400"/>
            </a:lvl3pPr>
            <a:lvl4pPr marL="1188720" indent="0" algn="r">
              <a:buFontTx/>
              <a:buNone/>
              <a:defRPr sz="2400"/>
            </a:lvl4pPr>
            <a:lvl5pPr marL="1481328" indent="0" algn="r">
              <a:buFontTx/>
              <a:buNone/>
              <a:defRPr sz="2400"/>
            </a:lvl5pPr>
          </a:lstStyle>
          <a:p>
            <a:pPr lvl="0"/>
            <a:r>
              <a:rPr lang="en-US" dirty="0"/>
              <a:t>CLICK TO EDIT MASTER TEXT STYLES</a:t>
            </a:r>
          </a:p>
        </p:txBody>
      </p:sp>
      <p:cxnSp>
        <p:nvCxnSpPr>
          <p:cNvPr id="6" name="Straight Connector 5"/>
          <p:cNvCxnSpPr/>
          <p:nvPr userDrawn="1"/>
        </p:nvCxnSpPr>
        <p:spPr>
          <a:xfrm>
            <a:off x="4559642" y="2298228"/>
            <a:ext cx="0" cy="2181032"/>
          </a:xfrm>
          <a:prstGeom prst="line">
            <a:avLst/>
          </a:prstGeom>
          <a:ln w="12700" cmpd="sng">
            <a:solidFill>
              <a:schemeClr val="tx1">
                <a:lumMod val="65000"/>
              </a:schemeClr>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72401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Full Dark 1">
    <p:spTree>
      <p:nvGrpSpPr>
        <p:cNvPr id="1" name=""/>
        <p:cNvGrpSpPr/>
        <p:nvPr/>
      </p:nvGrpSpPr>
      <p:grpSpPr>
        <a:xfrm>
          <a:off x="0" y="0"/>
          <a:ext cx="0" cy="0"/>
          <a:chOff x="0" y="0"/>
          <a:chExt cx="0" cy="0"/>
        </a:xfrm>
      </p:grpSpPr>
      <p:pic>
        <p:nvPicPr>
          <p:cNvPr id="12" name="Picture 11"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342" y="6239288"/>
            <a:ext cx="1202311" cy="469703"/>
          </a:xfrm>
          <a:prstGeom prst="rect">
            <a:avLst/>
          </a:prstGeom>
        </p:spPr>
      </p:pic>
      <p:pic>
        <p:nvPicPr>
          <p:cNvPr id="9" name="Picture 8" descr="RTG-Text-Block.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39453" y="6299154"/>
            <a:ext cx="1048956" cy="365011"/>
          </a:xfrm>
          <a:prstGeom prst="rect">
            <a:avLst/>
          </a:prstGeom>
        </p:spPr>
      </p:pic>
      <p:sp>
        <p:nvSpPr>
          <p:cNvPr id="3" name="Content Placeholder 2"/>
          <p:cNvSpPr>
            <a:spLocks noGrp="1"/>
          </p:cNvSpPr>
          <p:nvPr>
            <p:ph idx="1"/>
          </p:nvPr>
        </p:nvSpPr>
        <p:spPr>
          <a:xfrm>
            <a:off x="313326" y="1381123"/>
            <a:ext cx="11341514" cy="4937760"/>
          </a:xfrm>
        </p:spPr>
        <p:txBody>
          <a:bodyPr/>
          <a:lstStyle>
            <a:lvl1pPr>
              <a:buClr>
                <a:schemeClr val="tx1"/>
              </a:buClr>
              <a:defRPr sz="3000">
                <a:solidFill>
                  <a:schemeClr val="tx1"/>
                </a:solidFill>
              </a:defRPr>
            </a:lvl1pPr>
            <a:lvl2pPr>
              <a:buClr>
                <a:schemeClr val="tx1"/>
              </a:buClr>
              <a:defRPr sz="2600">
                <a:solidFill>
                  <a:schemeClr val="tx1"/>
                </a:solidFill>
              </a:defRPr>
            </a:lvl2pPr>
            <a:lvl3pPr>
              <a:buClr>
                <a:schemeClr val="tx1"/>
              </a:buClr>
              <a:defRPr sz="22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10"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11"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37733318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Full Dark 2">
    <p:spTree>
      <p:nvGrpSpPr>
        <p:cNvPr id="1" name=""/>
        <p:cNvGrpSpPr/>
        <p:nvPr/>
      </p:nvGrpSpPr>
      <p:grpSpPr>
        <a:xfrm>
          <a:off x="0" y="0"/>
          <a:ext cx="0" cy="0"/>
          <a:chOff x="0" y="0"/>
          <a:chExt cx="0" cy="0"/>
        </a:xfrm>
      </p:grpSpPr>
      <p:pic>
        <p:nvPicPr>
          <p:cNvPr id="7" name="Picture 6"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342" y="6239288"/>
            <a:ext cx="1202311" cy="469703"/>
          </a:xfrm>
          <a:prstGeom prst="rect">
            <a:avLst/>
          </a:prstGeom>
        </p:spPr>
      </p:pic>
      <p:pic>
        <p:nvPicPr>
          <p:cNvPr id="6" name="Picture 5" descr="RTG-Text-Block.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39453" y="6299154"/>
            <a:ext cx="1048956" cy="365011"/>
          </a:xfrm>
          <a:prstGeom prst="rect">
            <a:avLst/>
          </a:prstGeom>
        </p:spPr>
      </p:pic>
      <p:sp>
        <p:nvSpPr>
          <p:cNvPr id="8"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9"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2987753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oftware Divider">
    <p:spTree>
      <p:nvGrpSpPr>
        <p:cNvPr id="1" name=""/>
        <p:cNvGrpSpPr/>
        <p:nvPr/>
      </p:nvGrpSpPr>
      <p:grpSpPr>
        <a:xfrm>
          <a:off x="0" y="0"/>
          <a:ext cx="0" cy="0"/>
          <a:chOff x="0" y="0"/>
          <a:chExt cx="0" cy="0"/>
        </a:xfrm>
      </p:grpSpPr>
      <p:pic>
        <p:nvPicPr>
          <p:cNvPr id="2" name="Picture 1" descr="RTG-Bkgrd-red-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4" name="Subtitle 2"/>
          <p:cNvSpPr>
            <a:spLocks noGrp="1"/>
          </p:cNvSpPr>
          <p:nvPr>
            <p:ph type="subTitle" idx="1"/>
          </p:nvPr>
        </p:nvSpPr>
        <p:spPr>
          <a:xfrm>
            <a:off x="3542223" y="3510148"/>
            <a:ext cx="5107555" cy="640080"/>
          </a:xfrm>
        </p:spPr>
        <p:txBody>
          <a:bodyPr tIns="0" bIns="0">
            <a:noAutofit/>
          </a:bodyPr>
          <a:lstStyle>
            <a:lvl1pPr marL="0" indent="0" algn="ctr">
              <a:spcBef>
                <a:spcPts val="0"/>
              </a:spcBef>
              <a:spcAft>
                <a:spcPts val="0"/>
              </a:spcAft>
              <a:buNone/>
              <a:defRPr sz="1600" i="0" cap="all" spc="1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itle 1"/>
          <p:cNvSpPr>
            <a:spLocks noGrp="1"/>
          </p:cNvSpPr>
          <p:nvPr>
            <p:ph type="title" hasCustomPrompt="1"/>
          </p:nvPr>
        </p:nvSpPr>
        <p:spPr>
          <a:xfrm>
            <a:off x="2872710" y="2866976"/>
            <a:ext cx="6446579" cy="474345"/>
          </a:xfrm>
        </p:spPr>
        <p:txBody>
          <a:bodyPr/>
          <a:lstStyle>
            <a:lvl1pPr algn="ctr">
              <a:defRPr sz="4400" b="1" baseline="0">
                <a:solidFill>
                  <a:schemeClr val="tx1"/>
                </a:solidFill>
              </a:defRPr>
            </a:lvl1pPr>
          </a:lstStyle>
          <a:p>
            <a:r>
              <a:rPr lang="en-US" dirty="0"/>
              <a:t>Divider title</a:t>
            </a:r>
          </a:p>
        </p:txBody>
      </p:sp>
      <p:cxnSp>
        <p:nvCxnSpPr>
          <p:cNvPr id="6" name="Straight Connector 5"/>
          <p:cNvCxnSpPr/>
          <p:nvPr userDrawn="1"/>
        </p:nvCxnSpPr>
        <p:spPr>
          <a:xfrm>
            <a:off x="2921813" y="3365383"/>
            <a:ext cx="6348373"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73514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Full Software 1">
    <p:spTree>
      <p:nvGrpSpPr>
        <p:cNvPr id="1" name=""/>
        <p:cNvGrpSpPr/>
        <p:nvPr/>
      </p:nvGrpSpPr>
      <p:grpSpPr>
        <a:xfrm>
          <a:off x="0" y="0"/>
          <a:ext cx="0" cy="0"/>
          <a:chOff x="0" y="0"/>
          <a:chExt cx="0" cy="0"/>
        </a:xfrm>
      </p:grpSpPr>
      <p:pic>
        <p:nvPicPr>
          <p:cNvPr id="13" name="Picture 12" descr="RTG-Bkgrd-red-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3" name="Content Placeholder 2"/>
          <p:cNvSpPr>
            <a:spLocks noGrp="1"/>
          </p:cNvSpPr>
          <p:nvPr>
            <p:ph idx="1"/>
          </p:nvPr>
        </p:nvSpPr>
        <p:spPr>
          <a:xfrm>
            <a:off x="313326" y="1381123"/>
            <a:ext cx="11341514" cy="4937760"/>
          </a:xfrm>
        </p:spPr>
        <p:txBody>
          <a:bodyPr/>
          <a:lstStyle>
            <a:lvl1pPr>
              <a:buClr>
                <a:schemeClr val="tx1"/>
              </a:buClr>
              <a:defRPr sz="3000">
                <a:solidFill>
                  <a:schemeClr val="tx1"/>
                </a:solidFill>
              </a:defRPr>
            </a:lvl1pPr>
            <a:lvl2pPr>
              <a:buClr>
                <a:schemeClr val="tx1"/>
              </a:buClr>
              <a:defRPr sz="2600">
                <a:solidFill>
                  <a:schemeClr val="tx1"/>
                </a:solidFill>
              </a:defRPr>
            </a:lvl2pPr>
            <a:lvl3pPr>
              <a:buClr>
                <a:schemeClr val="tx1"/>
              </a:buClr>
              <a:defRPr sz="22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10"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11"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228661878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Full Software 2">
    <p:spTree>
      <p:nvGrpSpPr>
        <p:cNvPr id="1" name=""/>
        <p:cNvGrpSpPr/>
        <p:nvPr/>
      </p:nvGrpSpPr>
      <p:grpSpPr>
        <a:xfrm>
          <a:off x="0" y="0"/>
          <a:ext cx="0" cy="0"/>
          <a:chOff x="0" y="0"/>
          <a:chExt cx="0" cy="0"/>
        </a:xfrm>
      </p:grpSpPr>
      <p:pic>
        <p:nvPicPr>
          <p:cNvPr id="10" name="Picture 9" descr="RTG-Bkgrd-red-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8"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9"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219783756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olaris Divider">
    <p:spTree>
      <p:nvGrpSpPr>
        <p:cNvPr id="1" name=""/>
        <p:cNvGrpSpPr/>
        <p:nvPr/>
      </p:nvGrpSpPr>
      <p:grpSpPr>
        <a:xfrm>
          <a:off x="0" y="0"/>
          <a:ext cx="0" cy="0"/>
          <a:chOff x="0" y="0"/>
          <a:chExt cx="0" cy="0"/>
        </a:xfrm>
      </p:grpSpPr>
      <p:pic>
        <p:nvPicPr>
          <p:cNvPr id="8" name="Picture 7" descr="RTG-Spac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72634" cy="6858000"/>
          </a:xfrm>
          <a:prstGeom prst="rect">
            <a:avLst/>
          </a:prstGeom>
        </p:spPr>
      </p:pic>
      <p:sp>
        <p:nvSpPr>
          <p:cNvPr id="4" name="Subtitle 2"/>
          <p:cNvSpPr>
            <a:spLocks noGrp="1"/>
          </p:cNvSpPr>
          <p:nvPr>
            <p:ph type="subTitle" idx="1"/>
          </p:nvPr>
        </p:nvSpPr>
        <p:spPr>
          <a:xfrm>
            <a:off x="3542223" y="3510148"/>
            <a:ext cx="5107555" cy="640080"/>
          </a:xfrm>
        </p:spPr>
        <p:txBody>
          <a:bodyPr tIns="0" bIns="0">
            <a:noAutofit/>
          </a:bodyPr>
          <a:lstStyle>
            <a:lvl1pPr marL="0" indent="0" algn="ctr">
              <a:spcBef>
                <a:spcPts val="0"/>
              </a:spcBef>
              <a:spcAft>
                <a:spcPts val="0"/>
              </a:spcAft>
              <a:buNone/>
              <a:defRPr sz="1600" i="0" cap="all" spc="1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itle 1"/>
          <p:cNvSpPr>
            <a:spLocks noGrp="1"/>
          </p:cNvSpPr>
          <p:nvPr>
            <p:ph type="title" hasCustomPrompt="1"/>
          </p:nvPr>
        </p:nvSpPr>
        <p:spPr>
          <a:xfrm>
            <a:off x="2872710" y="2866976"/>
            <a:ext cx="6446579" cy="474345"/>
          </a:xfrm>
        </p:spPr>
        <p:txBody>
          <a:bodyPr/>
          <a:lstStyle>
            <a:lvl1pPr algn="ctr">
              <a:defRPr sz="4400" b="1" baseline="0">
                <a:solidFill>
                  <a:schemeClr val="tx1"/>
                </a:solidFill>
              </a:defRPr>
            </a:lvl1pPr>
          </a:lstStyle>
          <a:p>
            <a:r>
              <a:rPr lang="en-US" dirty="0"/>
              <a:t>Divider title</a:t>
            </a:r>
          </a:p>
        </p:txBody>
      </p:sp>
      <p:cxnSp>
        <p:nvCxnSpPr>
          <p:cNvPr id="6" name="Straight Connector 5"/>
          <p:cNvCxnSpPr/>
          <p:nvPr userDrawn="1"/>
        </p:nvCxnSpPr>
        <p:spPr>
          <a:xfrm>
            <a:off x="2921813" y="3365383"/>
            <a:ext cx="6348373"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6882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adeon Content">
    <p:spTree>
      <p:nvGrpSpPr>
        <p:cNvPr id="1" name=""/>
        <p:cNvGrpSpPr/>
        <p:nvPr/>
      </p:nvGrpSpPr>
      <p:grpSpPr>
        <a:xfrm>
          <a:off x="0" y="0"/>
          <a:ext cx="0" cy="0"/>
          <a:chOff x="0" y="0"/>
          <a:chExt cx="0" cy="0"/>
        </a:xfrm>
      </p:grpSpPr>
      <p:sp>
        <p:nvSpPr>
          <p:cNvPr id="11" name="Content Placeholder 2"/>
          <p:cNvSpPr>
            <a:spLocks noGrp="1"/>
          </p:cNvSpPr>
          <p:nvPr>
            <p:ph idx="1"/>
          </p:nvPr>
        </p:nvSpPr>
        <p:spPr>
          <a:xfrm>
            <a:off x="313325" y="1339515"/>
            <a:ext cx="11551879" cy="4814397"/>
          </a:xfrm>
        </p:spPr>
        <p:txBody>
          <a:bodyPr/>
          <a:lstStyle>
            <a:lvl1pPr marL="342900" indent="-342900">
              <a:spcBef>
                <a:spcPts val="600"/>
              </a:spcBef>
              <a:buClr>
                <a:schemeClr val="accent1"/>
              </a:buClr>
              <a:buSzPct val="80000"/>
              <a:buFontTx/>
              <a:buBlip>
                <a:blip r:embed="rId2"/>
              </a:buBlip>
              <a:defRPr sz="20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1pPr>
            <a:lvl2pPr>
              <a:spcBef>
                <a:spcPts val="200"/>
              </a:spcBef>
              <a:buClr>
                <a:schemeClr val="accent1"/>
              </a:buClr>
              <a:defRPr sz="18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2pPr>
            <a:lvl3pPr marL="746125" indent="-176213">
              <a:spcBef>
                <a:spcPts val="200"/>
              </a:spcBef>
              <a:buClr>
                <a:schemeClr val="accent1"/>
              </a:buClr>
              <a:buSzPct val="80000"/>
              <a:buFontTx/>
              <a:buBlip>
                <a:blip r:embed="rId2"/>
              </a:buBlip>
              <a:defRPr sz="1400" b="0" i="0" spc="0" baseline="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1371600" indent="-182880">
              <a:buSzPct val="80000"/>
              <a:buFontTx/>
              <a:buBlip>
                <a:blip r:embed="rId2"/>
              </a:buBlip>
              <a:defRPr sz="1200" b="0" i="0">
                <a:latin typeface="Effra" charset="0"/>
                <a:ea typeface="Effra" charset="0"/>
                <a:cs typeface="Effra" charset="0"/>
              </a:defRPr>
            </a:lvl4pPr>
          </a:lstStyle>
          <a:p>
            <a:pPr lvl="0"/>
            <a:r>
              <a:rPr lang="en-US" dirty="0"/>
              <a:t>Click to edit Master text styles</a:t>
            </a:r>
          </a:p>
          <a:p>
            <a:pPr lvl="1"/>
            <a:r>
              <a:rPr lang="en-US" dirty="0"/>
              <a:t>Second level</a:t>
            </a:r>
          </a:p>
          <a:p>
            <a:pPr lvl="2"/>
            <a:r>
              <a:rPr lang="en-US" dirty="0"/>
              <a:t>Third level</a:t>
            </a:r>
          </a:p>
        </p:txBody>
      </p:sp>
      <p:sp>
        <p:nvSpPr>
          <p:cNvPr id="13" name="Title 1"/>
          <p:cNvSpPr>
            <a:spLocks noGrp="1"/>
          </p:cNvSpPr>
          <p:nvPr>
            <p:ph type="title" hasCustomPrompt="1"/>
          </p:nvPr>
        </p:nvSpPr>
        <p:spPr>
          <a:xfrm>
            <a:off x="305705" y="278131"/>
            <a:ext cx="11559500" cy="474345"/>
          </a:xfrm>
        </p:spPr>
        <p:txBody>
          <a:bodyPr/>
          <a:lstStyle>
            <a:lvl1pPr>
              <a:defRPr sz="3200" b="0" i="0" baseline="0">
                <a:solidFill>
                  <a:schemeClr val="tx1"/>
                </a:solidFill>
                <a:latin typeface="Effra Light" charset="0"/>
                <a:ea typeface="Effra Light" charset="0"/>
                <a:cs typeface="Effra Light" charset="0"/>
              </a:defRPr>
            </a:lvl1pPr>
          </a:lstStyle>
          <a:p>
            <a:r>
              <a:rPr lang="en-US" dirty="0"/>
              <a:t>CLICK TO EDIT MASTER TITLE STYLE</a:t>
            </a:r>
          </a:p>
        </p:txBody>
      </p:sp>
      <p:sp>
        <p:nvSpPr>
          <p:cNvPr id="23" name="Text Placeholder 8"/>
          <p:cNvSpPr>
            <a:spLocks noGrp="1"/>
          </p:cNvSpPr>
          <p:nvPr>
            <p:ph type="body" sz="quarter" idx="11"/>
          </p:nvPr>
        </p:nvSpPr>
        <p:spPr>
          <a:xfrm>
            <a:off x="305704" y="760495"/>
            <a:ext cx="11559499" cy="285750"/>
          </a:xfrm>
        </p:spPr>
        <p:txBody>
          <a:bodyPr vert="horz" lIns="0" tIns="45720" rIns="0" bIns="0" rtlCol="0" anchor="b" anchorCtr="0">
            <a:noAutofit/>
          </a:bodyPr>
          <a:lstStyle>
            <a:lvl1pPr marL="0" indent="0">
              <a:buFont typeface="Arial" panose="020B0604020202020204" pitchFamily="34" charset="0"/>
              <a:buNone/>
              <a:defRPr lang="en-US" sz="2000" strike="noStrike" cap="none" spc="-60" baseline="0" dirty="0"/>
            </a:lvl1pPr>
          </a:lstStyle>
          <a:p>
            <a:pPr marL="342900" lvl="0" indent="-342900">
              <a:spcBef>
                <a:spcPct val="0"/>
              </a:spcBef>
            </a:pPr>
            <a:r>
              <a:rPr lang="en-US" dirty="0"/>
              <a:t>Click to edit Master text styles</a:t>
            </a:r>
          </a:p>
        </p:txBody>
      </p:sp>
    </p:spTree>
    <p:extLst>
      <p:ext uri="{BB962C8B-B14F-4D97-AF65-F5344CB8AC3E}">
        <p14:creationId xmlns:p14="http://schemas.microsoft.com/office/powerpoint/2010/main" val="272656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Full Polaris 1">
    <p:spTree>
      <p:nvGrpSpPr>
        <p:cNvPr id="1" name=""/>
        <p:cNvGrpSpPr/>
        <p:nvPr/>
      </p:nvGrpSpPr>
      <p:grpSpPr>
        <a:xfrm>
          <a:off x="0" y="0"/>
          <a:ext cx="0" cy="0"/>
          <a:chOff x="0" y="0"/>
          <a:chExt cx="0" cy="0"/>
        </a:xfrm>
      </p:grpSpPr>
      <p:pic>
        <p:nvPicPr>
          <p:cNvPr id="12" name="Picture 11" descr="RTG-Spac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72634" cy="6858000"/>
          </a:xfrm>
          <a:prstGeom prst="rect">
            <a:avLst/>
          </a:prstGeom>
        </p:spPr>
      </p:pic>
      <p:sp>
        <p:nvSpPr>
          <p:cNvPr id="3" name="Content Placeholder 2"/>
          <p:cNvSpPr>
            <a:spLocks noGrp="1"/>
          </p:cNvSpPr>
          <p:nvPr>
            <p:ph idx="1"/>
          </p:nvPr>
        </p:nvSpPr>
        <p:spPr>
          <a:xfrm>
            <a:off x="313326" y="1381123"/>
            <a:ext cx="11341514" cy="4937760"/>
          </a:xfrm>
        </p:spPr>
        <p:txBody>
          <a:bodyPr/>
          <a:lstStyle>
            <a:lvl1pPr>
              <a:buClr>
                <a:schemeClr val="tx1"/>
              </a:buClr>
              <a:defRPr sz="3000">
                <a:solidFill>
                  <a:schemeClr val="tx1"/>
                </a:solidFill>
              </a:defRPr>
            </a:lvl1pPr>
            <a:lvl2pPr>
              <a:buClr>
                <a:schemeClr val="tx1"/>
              </a:buClr>
              <a:defRPr sz="2600">
                <a:solidFill>
                  <a:schemeClr val="tx1"/>
                </a:solidFill>
              </a:defRPr>
            </a:lvl2pPr>
            <a:lvl3pPr>
              <a:buClr>
                <a:schemeClr val="tx1"/>
              </a:buClr>
              <a:defRPr sz="22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10" name="Title 1"/>
          <p:cNvSpPr>
            <a:spLocks noGrp="1"/>
          </p:cNvSpPr>
          <p:nvPr>
            <p:ph type="title"/>
          </p:nvPr>
        </p:nvSpPr>
        <p:spPr>
          <a:xfrm>
            <a:off x="305704" y="278131"/>
            <a:ext cx="11619945" cy="474345"/>
          </a:xfrm>
        </p:spPr>
        <p:txBody>
          <a:bodyPr/>
          <a:lstStyle>
            <a:lvl1pPr>
              <a:defRPr sz="3200" baseline="0">
                <a:solidFill>
                  <a:schemeClr val="tx1"/>
                </a:solidFill>
              </a:defRPr>
            </a:lvl1pPr>
          </a:lstStyle>
          <a:p>
            <a:r>
              <a:rPr lang="en-US" dirty="0"/>
              <a:t>Click to edit Master title style</a:t>
            </a:r>
          </a:p>
        </p:txBody>
      </p:sp>
      <p:sp>
        <p:nvSpPr>
          <p:cNvPr id="11" name="Text Placeholder 8"/>
          <p:cNvSpPr>
            <a:spLocks noGrp="1"/>
          </p:cNvSpPr>
          <p:nvPr>
            <p:ph type="body" sz="quarter" idx="10"/>
          </p:nvPr>
        </p:nvSpPr>
        <p:spPr>
          <a:xfrm>
            <a:off x="313326" y="752474"/>
            <a:ext cx="11619945"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Tree>
    <p:extLst>
      <p:ext uri="{BB962C8B-B14F-4D97-AF65-F5344CB8AC3E}">
        <p14:creationId xmlns:p14="http://schemas.microsoft.com/office/powerpoint/2010/main" val="415259523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Polaris Statement">
    <p:spTree>
      <p:nvGrpSpPr>
        <p:cNvPr id="1" name=""/>
        <p:cNvGrpSpPr/>
        <p:nvPr/>
      </p:nvGrpSpPr>
      <p:grpSpPr>
        <a:xfrm>
          <a:off x="0" y="0"/>
          <a:ext cx="0" cy="0"/>
          <a:chOff x="0" y="0"/>
          <a:chExt cx="0" cy="0"/>
        </a:xfrm>
      </p:grpSpPr>
      <p:pic>
        <p:nvPicPr>
          <p:cNvPr id="8" name="Picture 7" descr="RTG-Space.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72634" cy="6858000"/>
          </a:xfrm>
          <a:prstGeom prst="rect">
            <a:avLst/>
          </a:prstGeom>
        </p:spPr>
      </p:pic>
      <p:sp>
        <p:nvSpPr>
          <p:cNvPr id="5" name="Title 1"/>
          <p:cNvSpPr>
            <a:spLocks noGrp="1"/>
          </p:cNvSpPr>
          <p:nvPr>
            <p:ph type="title" hasCustomPrompt="1"/>
          </p:nvPr>
        </p:nvSpPr>
        <p:spPr>
          <a:xfrm>
            <a:off x="2123767" y="1614624"/>
            <a:ext cx="7944465" cy="3501518"/>
          </a:xfrm>
        </p:spPr>
        <p:txBody>
          <a:bodyPr anchor="ctr"/>
          <a:lstStyle>
            <a:lvl1pPr algn="ctr">
              <a:defRPr sz="4000" b="0" cap="none" baseline="0">
                <a:solidFill>
                  <a:schemeClr val="tx1"/>
                </a:solidFill>
              </a:defRPr>
            </a:lvl1pPr>
          </a:lstStyle>
          <a:p>
            <a:r>
              <a:rPr lang="en-US" dirty="0"/>
              <a:t>Statement</a:t>
            </a:r>
          </a:p>
        </p:txBody>
      </p:sp>
      <p:cxnSp>
        <p:nvCxnSpPr>
          <p:cNvPr id="6" name="Straight Connector 5"/>
          <p:cNvCxnSpPr/>
          <p:nvPr userDrawn="1"/>
        </p:nvCxnSpPr>
        <p:spPr>
          <a:xfrm>
            <a:off x="2123767" y="1394932"/>
            <a:ext cx="7944465"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2123767" y="5347704"/>
            <a:ext cx="7944465"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85345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Red Divider">
    <p:spTree>
      <p:nvGrpSpPr>
        <p:cNvPr id="1" name=""/>
        <p:cNvGrpSpPr/>
        <p:nvPr/>
      </p:nvGrpSpPr>
      <p:grpSpPr>
        <a:xfrm>
          <a:off x="0" y="0"/>
          <a:ext cx="0" cy="0"/>
          <a:chOff x="0" y="0"/>
          <a:chExt cx="0" cy="0"/>
        </a:xfrm>
      </p:grpSpPr>
      <p:pic>
        <p:nvPicPr>
          <p:cNvPr id="2" name="Picture 1" descr="RTG-Bkgrd-5-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4" name="Subtitle 2"/>
          <p:cNvSpPr>
            <a:spLocks noGrp="1"/>
          </p:cNvSpPr>
          <p:nvPr>
            <p:ph type="subTitle" idx="1"/>
          </p:nvPr>
        </p:nvSpPr>
        <p:spPr>
          <a:xfrm>
            <a:off x="3542223" y="3510148"/>
            <a:ext cx="5107555" cy="640080"/>
          </a:xfrm>
        </p:spPr>
        <p:txBody>
          <a:bodyPr tIns="0" bIns="0">
            <a:noAutofit/>
          </a:bodyPr>
          <a:lstStyle>
            <a:lvl1pPr marL="0" indent="0" algn="ctr">
              <a:spcBef>
                <a:spcPts val="0"/>
              </a:spcBef>
              <a:spcAft>
                <a:spcPts val="0"/>
              </a:spcAft>
              <a:buNone/>
              <a:defRPr sz="1600" i="0" cap="all" spc="1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itle 1"/>
          <p:cNvSpPr>
            <a:spLocks noGrp="1"/>
          </p:cNvSpPr>
          <p:nvPr>
            <p:ph type="title" hasCustomPrompt="1"/>
          </p:nvPr>
        </p:nvSpPr>
        <p:spPr>
          <a:xfrm>
            <a:off x="2872710" y="2866976"/>
            <a:ext cx="6446579" cy="474345"/>
          </a:xfrm>
        </p:spPr>
        <p:txBody>
          <a:bodyPr/>
          <a:lstStyle>
            <a:lvl1pPr algn="ctr">
              <a:defRPr sz="4400" b="1" baseline="0">
                <a:solidFill>
                  <a:schemeClr val="tx1"/>
                </a:solidFill>
              </a:defRPr>
            </a:lvl1pPr>
          </a:lstStyle>
          <a:p>
            <a:r>
              <a:rPr lang="en-US" dirty="0"/>
              <a:t>Divider title</a:t>
            </a:r>
          </a:p>
        </p:txBody>
      </p:sp>
      <p:cxnSp>
        <p:nvCxnSpPr>
          <p:cNvPr id="6" name="Straight Connector 5"/>
          <p:cNvCxnSpPr/>
          <p:nvPr userDrawn="1"/>
        </p:nvCxnSpPr>
        <p:spPr>
          <a:xfrm>
            <a:off x="2921813" y="3365383"/>
            <a:ext cx="6348373"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79643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Red Statement">
    <p:spTree>
      <p:nvGrpSpPr>
        <p:cNvPr id="1" name=""/>
        <p:cNvGrpSpPr/>
        <p:nvPr/>
      </p:nvGrpSpPr>
      <p:grpSpPr>
        <a:xfrm>
          <a:off x="0" y="0"/>
          <a:ext cx="0" cy="0"/>
          <a:chOff x="0" y="0"/>
          <a:chExt cx="0" cy="0"/>
        </a:xfrm>
      </p:grpSpPr>
      <p:pic>
        <p:nvPicPr>
          <p:cNvPr id="2" name="Picture 1" descr="RTG-Bkgrd-5-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7" name="Title 1"/>
          <p:cNvSpPr>
            <a:spLocks noGrp="1"/>
          </p:cNvSpPr>
          <p:nvPr>
            <p:ph type="title" hasCustomPrompt="1"/>
          </p:nvPr>
        </p:nvSpPr>
        <p:spPr>
          <a:xfrm>
            <a:off x="2123767" y="1614624"/>
            <a:ext cx="7944465" cy="3501518"/>
          </a:xfrm>
        </p:spPr>
        <p:txBody>
          <a:bodyPr anchor="ctr"/>
          <a:lstStyle>
            <a:lvl1pPr algn="ctr">
              <a:defRPr sz="4000" b="0" cap="none" baseline="0">
                <a:solidFill>
                  <a:schemeClr val="tx1"/>
                </a:solidFill>
              </a:defRPr>
            </a:lvl1pPr>
          </a:lstStyle>
          <a:p>
            <a:r>
              <a:rPr lang="en-US" dirty="0"/>
              <a:t>Statement</a:t>
            </a:r>
          </a:p>
        </p:txBody>
      </p:sp>
      <p:cxnSp>
        <p:nvCxnSpPr>
          <p:cNvPr id="8" name="Straight Connector 7"/>
          <p:cNvCxnSpPr/>
          <p:nvPr userDrawn="1"/>
        </p:nvCxnSpPr>
        <p:spPr>
          <a:xfrm>
            <a:off x="2123767" y="1394932"/>
            <a:ext cx="7944465"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2123767" y="5347704"/>
            <a:ext cx="7944465"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125716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ard Divider">
    <p:spTree>
      <p:nvGrpSpPr>
        <p:cNvPr id="1" name=""/>
        <p:cNvGrpSpPr/>
        <p:nvPr/>
      </p:nvGrpSpPr>
      <p:grpSpPr>
        <a:xfrm>
          <a:off x="0" y="0"/>
          <a:ext cx="0" cy="0"/>
          <a:chOff x="0" y="0"/>
          <a:chExt cx="0" cy="0"/>
        </a:xfrm>
      </p:grpSpPr>
      <p:pic>
        <p:nvPicPr>
          <p:cNvPr id="3" name="Picture 2" descr="RTG-BlackBkgrd-1-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4" name="Subtitle 2"/>
          <p:cNvSpPr>
            <a:spLocks noGrp="1"/>
          </p:cNvSpPr>
          <p:nvPr>
            <p:ph type="subTitle" idx="1"/>
          </p:nvPr>
        </p:nvSpPr>
        <p:spPr>
          <a:xfrm>
            <a:off x="3542223" y="3510148"/>
            <a:ext cx="5107555" cy="640080"/>
          </a:xfrm>
        </p:spPr>
        <p:txBody>
          <a:bodyPr tIns="0" bIns="0">
            <a:noAutofit/>
          </a:bodyPr>
          <a:lstStyle>
            <a:lvl1pPr marL="0" indent="0" algn="ctr">
              <a:spcBef>
                <a:spcPts val="0"/>
              </a:spcBef>
              <a:spcAft>
                <a:spcPts val="0"/>
              </a:spcAft>
              <a:buNone/>
              <a:defRPr sz="1600" i="0" cap="all" spc="10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itle 1"/>
          <p:cNvSpPr>
            <a:spLocks noGrp="1"/>
          </p:cNvSpPr>
          <p:nvPr>
            <p:ph type="title" hasCustomPrompt="1"/>
          </p:nvPr>
        </p:nvSpPr>
        <p:spPr>
          <a:xfrm>
            <a:off x="2872710" y="2866976"/>
            <a:ext cx="6446579" cy="474345"/>
          </a:xfrm>
        </p:spPr>
        <p:txBody>
          <a:bodyPr/>
          <a:lstStyle>
            <a:lvl1pPr algn="ctr">
              <a:defRPr sz="4400" b="1" baseline="0">
                <a:solidFill>
                  <a:schemeClr val="tx1"/>
                </a:solidFill>
              </a:defRPr>
            </a:lvl1pPr>
          </a:lstStyle>
          <a:p>
            <a:r>
              <a:rPr lang="en-US" dirty="0"/>
              <a:t>Divider title</a:t>
            </a:r>
          </a:p>
        </p:txBody>
      </p:sp>
      <p:cxnSp>
        <p:nvCxnSpPr>
          <p:cNvPr id="6" name="Straight Connector 5"/>
          <p:cNvCxnSpPr/>
          <p:nvPr userDrawn="1"/>
        </p:nvCxnSpPr>
        <p:spPr>
          <a:xfrm>
            <a:off x="2921813" y="3365383"/>
            <a:ext cx="6348373"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911023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ard Statement">
    <p:spTree>
      <p:nvGrpSpPr>
        <p:cNvPr id="1" name=""/>
        <p:cNvGrpSpPr/>
        <p:nvPr/>
      </p:nvGrpSpPr>
      <p:grpSpPr>
        <a:xfrm>
          <a:off x="0" y="0"/>
          <a:ext cx="0" cy="0"/>
          <a:chOff x="0" y="0"/>
          <a:chExt cx="0" cy="0"/>
        </a:xfrm>
      </p:grpSpPr>
      <p:pic>
        <p:nvPicPr>
          <p:cNvPr id="3" name="Picture 2" descr="RTG-BlackBkgrd-1-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7" name="Title 1"/>
          <p:cNvSpPr>
            <a:spLocks noGrp="1"/>
          </p:cNvSpPr>
          <p:nvPr>
            <p:ph type="title" hasCustomPrompt="1"/>
          </p:nvPr>
        </p:nvSpPr>
        <p:spPr>
          <a:xfrm>
            <a:off x="2123767" y="1614624"/>
            <a:ext cx="7944465" cy="3501518"/>
          </a:xfrm>
        </p:spPr>
        <p:txBody>
          <a:bodyPr anchor="ctr"/>
          <a:lstStyle>
            <a:lvl1pPr algn="ctr">
              <a:defRPr sz="4000" b="0" cap="none" baseline="0">
                <a:solidFill>
                  <a:schemeClr val="tx1"/>
                </a:solidFill>
              </a:defRPr>
            </a:lvl1pPr>
          </a:lstStyle>
          <a:p>
            <a:r>
              <a:rPr lang="en-US" dirty="0"/>
              <a:t>Statement</a:t>
            </a:r>
          </a:p>
        </p:txBody>
      </p:sp>
      <p:cxnSp>
        <p:nvCxnSpPr>
          <p:cNvPr id="8" name="Straight Connector 7"/>
          <p:cNvCxnSpPr/>
          <p:nvPr userDrawn="1"/>
        </p:nvCxnSpPr>
        <p:spPr>
          <a:xfrm>
            <a:off x="2123767" y="1394932"/>
            <a:ext cx="7944465"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2123767" y="5347704"/>
            <a:ext cx="7944465" cy="0"/>
          </a:xfrm>
          <a:prstGeom prst="line">
            <a:avLst/>
          </a:prstGeom>
          <a:ln w="12700" cmpd="sng">
            <a:solidFill>
              <a:schemeClr val="tx1"/>
            </a:solidFill>
            <a:prstDash val="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972742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2" descr="RTG-Thank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Tree>
    <p:extLst>
      <p:ext uri="{BB962C8B-B14F-4D97-AF65-F5344CB8AC3E}">
        <p14:creationId xmlns:p14="http://schemas.microsoft.com/office/powerpoint/2010/main" val="17601742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Full Software text box">
    <p:spTree>
      <p:nvGrpSpPr>
        <p:cNvPr id="1" name=""/>
        <p:cNvGrpSpPr/>
        <p:nvPr/>
      </p:nvGrpSpPr>
      <p:grpSpPr>
        <a:xfrm>
          <a:off x="0" y="0"/>
          <a:ext cx="0" cy="0"/>
          <a:chOff x="0" y="0"/>
          <a:chExt cx="0" cy="0"/>
        </a:xfrm>
      </p:grpSpPr>
      <p:pic>
        <p:nvPicPr>
          <p:cNvPr id="12" name="Picture 11" descr="RTG-Bkgrd-red-sm.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sp>
        <p:nvSpPr>
          <p:cNvPr id="2" name="Title 1"/>
          <p:cNvSpPr>
            <a:spLocks noGrp="1"/>
          </p:cNvSpPr>
          <p:nvPr>
            <p:ph type="title"/>
          </p:nvPr>
        </p:nvSpPr>
        <p:spPr>
          <a:xfrm>
            <a:off x="305704" y="278131"/>
            <a:ext cx="11307978" cy="474345"/>
          </a:xfrm>
        </p:spPr>
        <p:txBody>
          <a:bodyPr/>
          <a:lstStyle/>
          <a:p>
            <a:r>
              <a:rPr lang="en-US" dirty="0"/>
              <a:t>Click to edit Master title style</a:t>
            </a:r>
          </a:p>
        </p:txBody>
      </p:sp>
      <p:sp>
        <p:nvSpPr>
          <p:cNvPr id="4" name="Text Placeholder 8"/>
          <p:cNvSpPr>
            <a:spLocks noGrp="1"/>
          </p:cNvSpPr>
          <p:nvPr>
            <p:ph type="body" sz="quarter" idx="10"/>
          </p:nvPr>
        </p:nvSpPr>
        <p:spPr>
          <a:xfrm>
            <a:off x="313326" y="752474"/>
            <a:ext cx="11307978"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
        <p:nvSpPr>
          <p:cNvPr id="6" name="Content Placeholder 2"/>
          <p:cNvSpPr>
            <a:spLocks noGrp="1"/>
          </p:cNvSpPr>
          <p:nvPr>
            <p:ph idx="1"/>
          </p:nvPr>
        </p:nvSpPr>
        <p:spPr>
          <a:xfrm>
            <a:off x="313327" y="1777919"/>
            <a:ext cx="5304901" cy="4572000"/>
          </a:xfrm>
        </p:spPr>
        <p:txBody>
          <a:bodyPr/>
          <a:lstStyle>
            <a:lvl1pPr>
              <a:buClr>
                <a:schemeClr val="tx1"/>
              </a:buClr>
              <a:defRPr sz="2400">
                <a:solidFill>
                  <a:schemeClr val="tx1"/>
                </a:solidFill>
              </a:defRPr>
            </a:lvl1pPr>
            <a:lvl2pPr>
              <a:buClr>
                <a:schemeClr val="tx1"/>
              </a:buClr>
              <a:defRPr sz="1600">
                <a:solidFill>
                  <a:schemeClr val="tx1"/>
                </a:solidFill>
              </a:defRPr>
            </a:lvl2pPr>
            <a:lvl3pPr>
              <a:buClr>
                <a:schemeClr val="tx1"/>
              </a:buClr>
              <a:defRPr sz="14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7" name="Content Placeholder 5"/>
          <p:cNvSpPr>
            <a:spLocks noGrp="1"/>
          </p:cNvSpPr>
          <p:nvPr>
            <p:ph sz="quarter" idx="11"/>
          </p:nvPr>
        </p:nvSpPr>
        <p:spPr>
          <a:xfrm>
            <a:off x="6308781" y="1777919"/>
            <a:ext cx="5304901" cy="4572000"/>
          </a:xfrm>
        </p:spPr>
        <p:txBody>
          <a:bodyPr/>
          <a:lstStyle>
            <a:lvl1pPr>
              <a:defRPr sz="2400"/>
            </a:lvl1pPr>
            <a:lvl2pPr>
              <a:defRPr sz="1600"/>
            </a:lvl2pPr>
            <a:lvl3pPr>
              <a:defRPr sz="1400"/>
            </a:lvl3pPr>
          </a:lstStyle>
          <a:p>
            <a:pPr lvl="0"/>
            <a:r>
              <a:rPr lang="en-US" dirty="0"/>
              <a:t>Click to edit Master text styles</a:t>
            </a:r>
          </a:p>
          <a:p>
            <a:pPr lvl="1"/>
            <a:r>
              <a:rPr lang="en-US" dirty="0"/>
              <a:t>Second level</a:t>
            </a:r>
          </a:p>
          <a:p>
            <a:pPr lvl="2"/>
            <a:r>
              <a:rPr lang="en-US" dirty="0"/>
              <a:t>Third level</a:t>
            </a:r>
          </a:p>
        </p:txBody>
      </p:sp>
      <p:sp>
        <p:nvSpPr>
          <p:cNvPr id="8" name="Text Placeholder 2"/>
          <p:cNvSpPr>
            <a:spLocks noGrp="1"/>
          </p:cNvSpPr>
          <p:nvPr>
            <p:ph type="body" idx="12"/>
          </p:nvPr>
        </p:nvSpPr>
        <p:spPr>
          <a:xfrm>
            <a:off x="313327" y="1287463"/>
            <a:ext cx="5304901" cy="479092"/>
          </a:xfrm>
        </p:spPr>
        <p:txBody>
          <a:bodyPr anchor="b">
            <a:noAutofit/>
          </a:bodyPr>
          <a:lstStyle>
            <a:lvl1pPr marL="0" indent="0">
              <a:buNone/>
              <a:defRPr sz="3000" b="0" i="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Text Placeholder 4"/>
          <p:cNvSpPr>
            <a:spLocks noGrp="1"/>
          </p:cNvSpPr>
          <p:nvPr>
            <p:ph type="body" sz="quarter" idx="3"/>
          </p:nvPr>
        </p:nvSpPr>
        <p:spPr>
          <a:xfrm>
            <a:off x="6308781" y="1287463"/>
            <a:ext cx="5304901" cy="479092"/>
          </a:xfrm>
        </p:spPr>
        <p:txBody>
          <a:bodyPr anchor="b">
            <a:noAutofit/>
          </a:bodyPr>
          <a:lstStyle>
            <a:lvl1pPr marL="0" indent="0">
              <a:buNone/>
              <a:defRPr sz="3000" b="0" i="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4574357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Full Main text box">
    <p:spTree>
      <p:nvGrpSpPr>
        <p:cNvPr id="1" name=""/>
        <p:cNvGrpSpPr/>
        <p:nvPr/>
      </p:nvGrpSpPr>
      <p:grpSpPr>
        <a:xfrm>
          <a:off x="0" y="0"/>
          <a:ext cx="0" cy="0"/>
          <a:chOff x="0" y="0"/>
          <a:chExt cx="0" cy="0"/>
        </a:xfrm>
      </p:grpSpPr>
      <p:pic>
        <p:nvPicPr>
          <p:cNvPr id="10" name="Picture 9" descr="RTG-TXTR-Grey.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6214"/>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3342" y="6239288"/>
            <a:ext cx="1202311" cy="469703"/>
          </a:xfrm>
          <a:prstGeom prst="rect">
            <a:avLst/>
          </a:prstGeom>
        </p:spPr>
      </p:pic>
      <p:pic>
        <p:nvPicPr>
          <p:cNvPr id="14" name="Picture 13" descr="RTG-Text-Block.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39453" y="6299154"/>
            <a:ext cx="1048956" cy="365011"/>
          </a:xfrm>
          <a:prstGeom prst="rect">
            <a:avLst/>
          </a:prstGeom>
        </p:spPr>
      </p:pic>
      <p:sp>
        <p:nvSpPr>
          <p:cNvPr id="2" name="Title 1"/>
          <p:cNvSpPr>
            <a:spLocks noGrp="1"/>
          </p:cNvSpPr>
          <p:nvPr>
            <p:ph type="title"/>
          </p:nvPr>
        </p:nvSpPr>
        <p:spPr>
          <a:xfrm>
            <a:off x="305704" y="278131"/>
            <a:ext cx="11307978" cy="474345"/>
          </a:xfrm>
        </p:spPr>
        <p:txBody>
          <a:bodyPr/>
          <a:lstStyle/>
          <a:p>
            <a:r>
              <a:rPr lang="en-US" dirty="0"/>
              <a:t>Click to edit Master title style</a:t>
            </a:r>
          </a:p>
        </p:txBody>
      </p:sp>
      <p:sp>
        <p:nvSpPr>
          <p:cNvPr id="4" name="Text Placeholder 8"/>
          <p:cNvSpPr>
            <a:spLocks noGrp="1"/>
          </p:cNvSpPr>
          <p:nvPr>
            <p:ph type="body" sz="quarter" idx="10"/>
          </p:nvPr>
        </p:nvSpPr>
        <p:spPr>
          <a:xfrm>
            <a:off x="313326" y="752474"/>
            <a:ext cx="11307978" cy="285750"/>
          </a:xfrm>
        </p:spPr>
        <p:txBody>
          <a:bodyPr tIns="0" bIns="0">
            <a:noAutofit/>
          </a:bodyPr>
          <a:lstStyle>
            <a:lvl1pPr marL="0" indent="0" algn="l" defTabSz="914400" rtl="0" eaLnBrk="1" latinLnBrk="0" hangingPunct="1">
              <a:spcBef>
                <a:spcPct val="0"/>
              </a:spcBef>
              <a:buNone/>
              <a:defRPr lang="en-US" sz="18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dirty="0"/>
              <a:t>Click to edit Master text styles</a:t>
            </a:r>
          </a:p>
        </p:txBody>
      </p:sp>
      <p:sp>
        <p:nvSpPr>
          <p:cNvPr id="6" name="Content Placeholder 2"/>
          <p:cNvSpPr>
            <a:spLocks noGrp="1"/>
          </p:cNvSpPr>
          <p:nvPr>
            <p:ph idx="1"/>
          </p:nvPr>
        </p:nvSpPr>
        <p:spPr>
          <a:xfrm>
            <a:off x="313327" y="1777919"/>
            <a:ext cx="5304901" cy="4461368"/>
          </a:xfrm>
        </p:spPr>
        <p:txBody>
          <a:bodyPr/>
          <a:lstStyle>
            <a:lvl1pPr>
              <a:buClr>
                <a:schemeClr val="tx1"/>
              </a:buClr>
              <a:defRPr sz="2400">
                <a:solidFill>
                  <a:schemeClr val="tx1"/>
                </a:solidFill>
              </a:defRPr>
            </a:lvl1pPr>
            <a:lvl2pPr>
              <a:buClr>
                <a:schemeClr val="tx1"/>
              </a:buClr>
              <a:defRPr sz="1600">
                <a:solidFill>
                  <a:schemeClr val="tx1"/>
                </a:solidFill>
              </a:defRPr>
            </a:lvl2pPr>
            <a:lvl3pPr>
              <a:buClr>
                <a:schemeClr val="tx1"/>
              </a:buClr>
              <a:defRPr sz="1400">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7" name="Content Placeholder 5"/>
          <p:cNvSpPr>
            <a:spLocks noGrp="1"/>
          </p:cNvSpPr>
          <p:nvPr>
            <p:ph sz="quarter" idx="11"/>
          </p:nvPr>
        </p:nvSpPr>
        <p:spPr>
          <a:xfrm>
            <a:off x="6308781" y="1777919"/>
            <a:ext cx="5304901" cy="4461368"/>
          </a:xfrm>
        </p:spPr>
        <p:txBody>
          <a:bodyPr/>
          <a:lstStyle>
            <a:lvl1pPr>
              <a:defRPr sz="2400"/>
            </a:lvl1pPr>
            <a:lvl2pPr>
              <a:defRPr sz="1600"/>
            </a:lvl2pPr>
            <a:lvl3pPr>
              <a:defRPr sz="1400"/>
            </a:lvl3pPr>
          </a:lstStyle>
          <a:p>
            <a:pPr lvl="0"/>
            <a:r>
              <a:rPr lang="en-US" dirty="0"/>
              <a:t>Click to edit Master text styles</a:t>
            </a:r>
          </a:p>
          <a:p>
            <a:pPr lvl="1"/>
            <a:r>
              <a:rPr lang="en-US" dirty="0"/>
              <a:t>Second level</a:t>
            </a:r>
          </a:p>
          <a:p>
            <a:pPr lvl="2"/>
            <a:r>
              <a:rPr lang="en-US" dirty="0"/>
              <a:t>Third level</a:t>
            </a:r>
          </a:p>
        </p:txBody>
      </p:sp>
      <p:sp>
        <p:nvSpPr>
          <p:cNvPr id="8" name="Text Placeholder 2"/>
          <p:cNvSpPr>
            <a:spLocks noGrp="1"/>
          </p:cNvSpPr>
          <p:nvPr>
            <p:ph type="body" idx="12"/>
          </p:nvPr>
        </p:nvSpPr>
        <p:spPr>
          <a:xfrm>
            <a:off x="313327" y="1287463"/>
            <a:ext cx="5304901" cy="479092"/>
          </a:xfrm>
        </p:spPr>
        <p:txBody>
          <a:bodyPr anchor="b">
            <a:noAutofit/>
          </a:bodyPr>
          <a:lstStyle>
            <a:lvl1pPr marL="0" indent="0">
              <a:buNone/>
              <a:defRPr sz="3000" b="0" i="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Text Placeholder 4"/>
          <p:cNvSpPr>
            <a:spLocks noGrp="1"/>
          </p:cNvSpPr>
          <p:nvPr>
            <p:ph type="body" sz="quarter" idx="3"/>
          </p:nvPr>
        </p:nvSpPr>
        <p:spPr>
          <a:xfrm>
            <a:off x="6308781" y="1287463"/>
            <a:ext cx="5304901" cy="479092"/>
          </a:xfrm>
        </p:spPr>
        <p:txBody>
          <a:bodyPr anchor="b">
            <a:noAutofit/>
          </a:bodyPr>
          <a:lstStyle>
            <a:lvl1pPr marL="0" indent="0">
              <a:buNone/>
              <a:defRPr sz="3000" b="0" i="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374839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Full Background BLK 3">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93"/>
            <a:ext cx="12193590" cy="6857107"/>
          </a:xfrm>
          <a:prstGeom prst="rect">
            <a:avLst/>
          </a:prstGeom>
        </p:spPr>
      </p:pic>
      <p:sp>
        <p:nvSpPr>
          <p:cNvPr id="3" name="Title 1"/>
          <p:cNvSpPr>
            <a:spLocks noGrp="1"/>
          </p:cNvSpPr>
          <p:nvPr>
            <p:ph type="title"/>
          </p:nvPr>
        </p:nvSpPr>
        <p:spPr>
          <a:xfrm>
            <a:off x="305705" y="278131"/>
            <a:ext cx="10426875" cy="474345"/>
          </a:xfrm>
        </p:spPr>
        <p:txBody>
          <a:bodyPr/>
          <a:lstStyle>
            <a:lvl1pPr>
              <a:defRPr baseline="0">
                <a:solidFill>
                  <a:schemeClr val="tx1"/>
                </a:solidFill>
              </a:defRPr>
            </a:lvl1pPr>
          </a:lstStyle>
          <a:p>
            <a:r>
              <a:rPr lang="en-US" dirty="0"/>
              <a:t>Click to edit Master title style</a:t>
            </a:r>
          </a:p>
        </p:txBody>
      </p:sp>
      <p:sp>
        <p:nvSpPr>
          <p:cNvPr id="4" name="Text Placeholder 8"/>
          <p:cNvSpPr>
            <a:spLocks noGrp="1"/>
          </p:cNvSpPr>
          <p:nvPr>
            <p:ph type="body" sz="quarter" idx="10"/>
          </p:nvPr>
        </p:nvSpPr>
        <p:spPr>
          <a:xfrm>
            <a:off x="313327" y="752474"/>
            <a:ext cx="10426875" cy="285750"/>
          </a:xfrm>
        </p:spPr>
        <p:txBody>
          <a:bodyPr tIns="0" bIns="0">
            <a:noAutofit/>
          </a:bodyPr>
          <a:lstStyle>
            <a:lvl1pPr marL="0" indent="0" algn="l" defTabSz="914400" rtl="0" eaLnBrk="1" latinLnBrk="0" hangingPunct="1">
              <a:spcBef>
                <a:spcPct val="0"/>
              </a:spcBef>
              <a:buNone/>
              <a:defRPr lang="en-US" sz="1600" strike="noStrike" kern="1200" cap="all" baseline="0" dirty="0" smtClean="0">
                <a:solidFill>
                  <a:schemeClr val="tx1"/>
                </a:solidFill>
                <a:latin typeface="Calibri" pitchFamily="34" charset="0"/>
                <a:ea typeface="+mj-ea"/>
                <a:cs typeface="+mj-cs"/>
              </a:defRPr>
            </a:lvl1pPr>
            <a:lvl2pPr marL="36766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2pPr>
            <a:lvl3pPr marL="746125"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3pPr>
            <a:lvl4pPr marL="1188720" indent="0" algn="l" defTabSz="914400" rtl="0" eaLnBrk="1" latinLnBrk="0" hangingPunct="1">
              <a:spcBef>
                <a:spcPct val="0"/>
              </a:spcBef>
              <a:buNone/>
              <a:defRPr lang="en-US" sz="2400" strike="noStrike" kern="1200" cap="all" baseline="0" dirty="0" smtClean="0">
                <a:solidFill>
                  <a:schemeClr val="tx1"/>
                </a:solidFill>
                <a:latin typeface="Calibri" pitchFamily="34" charset="0"/>
                <a:ea typeface="+mj-ea"/>
                <a:cs typeface="+mj-cs"/>
              </a:defRPr>
            </a:lvl4pPr>
            <a:lvl5pPr marL="1481328" indent="0" algn="l" defTabSz="914400" rtl="0" eaLnBrk="1" latinLnBrk="0" hangingPunct="1">
              <a:spcBef>
                <a:spcPct val="0"/>
              </a:spcBef>
              <a:buNone/>
              <a:defRPr lang="en-US" sz="2400" strike="noStrike" kern="1200" cap="all" baseline="0" dirty="0">
                <a:solidFill>
                  <a:schemeClr val="tx1"/>
                </a:solidFill>
                <a:latin typeface="Calibri" pitchFamily="34" charset="0"/>
                <a:ea typeface="+mj-ea"/>
                <a:cs typeface="+mj-cs"/>
              </a:defRPr>
            </a:lvl5pPr>
          </a:lstStyle>
          <a:p>
            <a:pPr lvl="0"/>
            <a:r>
              <a:rPr lang="en-US"/>
              <a:t>Click to edit Master text styles</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61929" y="198765"/>
            <a:ext cx="1202311" cy="469703"/>
          </a:xfrm>
          <a:prstGeom prst="rect">
            <a:avLst/>
          </a:prstGeom>
        </p:spPr>
      </p:pic>
    </p:spTree>
    <p:extLst>
      <p:ext uri="{BB962C8B-B14F-4D97-AF65-F5344CB8AC3E}">
        <p14:creationId xmlns:p14="http://schemas.microsoft.com/office/powerpoint/2010/main" val="1740773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image" Target="../media/image5.png"/><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4.emf"/></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slideLayout" Target="../slideLayouts/slideLayout107.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34" Type="http://schemas.openxmlformats.org/officeDocument/2006/relationships/image" Target="../media/image6.emf"/><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theme" Target="../theme/theme10.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29" Type="http://schemas.openxmlformats.org/officeDocument/2006/relationships/slideLayout" Target="../slideLayouts/slideLayout110.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31" Type="http://schemas.openxmlformats.org/officeDocument/2006/relationships/slideLayout" Target="../slideLayouts/slideLayout112.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8" Type="http://schemas.openxmlformats.org/officeDocument/2006/relationships/slideLayout" Target="../slideLayouts/slideLayout8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2.emf"/><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microsoft.com/office/2007/relationships/hdphoto" Target="../media/hdphoto1.wdp"/><Relationship Id="rId2" Type="http://schemas.openxmlformats.org/officeDocument/2006/relationships/slideLayout" Target="../slideLayouts/slideLayout115.xml"/><Relationship Id="rId16" Type="http://schemas.openxmlformats.org/officeDocument/2006/relationships/image" Target="../media/image5.png"/><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image" Target="../media/image1.jpeg"/><Relationship Id="rId5" Type="http://schemas.openxmlformats.org/officeDocument/2006/relationships/slideLayout" Target="../slideLayouts/slideLayout118.xml"/><Relationship Id="rId15" Type="http://schemas.openxmlformats.org/officeDocument/2006/relationships/image" Target="../media/image4.emf"/><Relationship Id="rId10" Type="http://schemas.openxmlformats.org/officeDocument/2006/relationships/theme" Target="../theme/theme11.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image" Target="../media/image3.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image" Target="../media/image2.emf"/><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microsoft.com/office/2007/relationships/hdphoto" Target="../media/hdphoto1.wdp"/><Relationship Id="rId2" Type="http://schemas.openxmlformats.org/officeDocument/2006/relationships/slideLayout" Target="../slideLayouts/slideLayout124.xml"/><Relationship Id="rId16" Type="http://schemas.openxmlformats.org/officeDocument/2006/relationships/image" Target="../media/image5.png"/><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image" Target="../media/image1.jpeg"/><Relationship Id="rId5" Type="http://schemas.openxmlformats.org/officeDocument/2006/relationships/slideLayout" Target="../slideLayouts/slideLayout127.xml"/><Relationship Id="rId15" Type="http://schemas.openxmlformats.org/officeDocument/2006/relationships/image" Target="../media/image4.emf"/><Relationship Id="rId10" Type="http://schemas.openxmlformats.org/officeDocument/2006/relationships/theme" Target="../theme/theme12.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microsoft.com/office/2007/relationships/hdphoto" Target="../media/hdphoto1.wdp"/><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1.jpeg"/><Relationship Id="rId17" Type="http://schemas.openxmlformats.org/officeDocument/2006/relationships/image" Target="../media/image5.png"/><Relationship Id="rId2" Type="http://schemas.openxmlformats.org/officeDocument/2006/relationships/slideLayout" Target="../slideLayouts/slideLayout10.xml"/><Relationship Id="rId16" Type="http://schemas.openxmlformats.org/officeDocument/2006/relationships/image" Target="../media/image4.emf"/><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2.xml"/><Relationship Id="rId5" Type="http://schemas.openxmlformats.org/officeDocument/2006/relationships/slideLayout" Target="../slideLayouts/slideLayout13.xml"/><Relationship Id="rId15" Type="http://schemas.openxmlformats.org/officeDocument/2006/relationships/image" Target="../media/image3.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2.emf"/><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microsoft.com/office/2007/relationships/hdphoto" Target="../media/hdphoto1.wdp"/><Relationship Id="rId2" Type="http://schemas.openxmlformats.org/officeDocument/2006/relationships/slideLayout" Target="../slideLayouts/slideLayout20.xml"/><Relationship Id="rId16" Type="http://schemas.openxmlformats.org/officeDocument/2006/relationships/image" Target="../media/image5.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jpeg"/><Relationship Id="rId5" Type="http://schemas.openxmlformats.org/officeDocument/2006/relationships/slideLayout" Target="../slideLayouts/slideLayout23.xml"/><Relationship Id="rId15" Type="http://schemas.openxmlformats.org/officeDocument/2006/relationships/image" Target="../media/image4.emf"/><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2.emf"/><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microsoft.com/office/2007/relationships/hdphoto" Target="../media/hdphoto1.wdp"/><Relationship Id="rId2" Type="http://schemas.openxmlformats.org/officeDocument/2006/relationships/slideLayout" Target="../slideLayouts/slideLayout29.xml"/><Relationship Id="rId16" Type="http://schemas.openxmlformats.org/officeDocument/2006/relationships/image" Target="../media/image5.png"/><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jpeg"/><Relationship Id="rId5" Type="http://schemas.openxmlformats.org/officeDocument/2006/relationships/slideLayout" Target="../slideLayouts/slideLayout32.xml"/><Relationship Id="rId15" Type="http://schemas.openxmlformats.org/officeDocument/2006/relationships/image" Target="../media/image4.emf"/><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2.emf"/><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microsoft.com/office/2007/relationships/hdphoto" Target="../media/hdphoto1.wdp"/><Relationship Id="rId2" Type="http://schemas.openxmlformats.org/officeDocument/2006/relationships/slideLayout" Target="../slideLayouts/slideLayout38.xml"/><Relationship Id="rId16" Type="http://schemas.openxmlformats.org/officeDocument/2006/relationships/image" Target="../media/image5.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image" Target="../media/image1.jpeg"/><Relationship Id="rId5" Type="http://schemas.openxmlformats.org/officeDocument/2006/relationships/slideLayout" Target="../slideLayouts/slideLayout41.xml"/><Relationship Id="rId15" Type="http://schemas.openxmlformats.org/officeDocument/2006/relationships/image" Target="../media/image4.emf"/><Relationship Id="rId10" Type="http://schemas.openxmlformats.org/officeDocument/2006/relationships/theme" Target="../theme/theme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2.emf"/><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microsoft.com/office/2007/relationships/hdphoto" Target="../media/hdphoto1.wdp"/><Relationship Id="rId2" Type="http://schemas.openxmlformats.org/officeDocument/2006/relationships/slideLayout" Target="../slideLayouts/slideLayout47.xml"/><Relationship Id="rId16" Type="http://schemas.openxmlformats.org/officeDocument/2006/relationships/image" Target="../media/image5.png"/><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image" Target="../media/image1.jpeg"/><Relationship Id="rId5" Type="http://schemas.openxmlformats.org/officeDocument/2006/relationships/slideLayout" Target="../slideLayouts/slideLayout50.xml"/><Relationship Id="rId15" Type="http://schemas.openxmlformats.org/officeDocument/2006/relationships/image" Target="../media/image4.emf"/><Relationship Id="rId10" Type="http://schemas.openxmlformats.org/officeDocument/2006/relationships/theme" Target="../theme/theme6.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image" Target="../media/image2.emf"/><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microsoft.com/office/2007/relationships/hdphoto" Target="../media/hdphoto1.wdp"/><Relationship Id="rId2" Type="http://schemas.openxmlformats.org/officeDocument/2006/relationships/slideLayout" Target="../slideLayouts/slideLayout56.xml"/><Relationship Id="rId16" Type="http://schemas.openxmlformats.org/officeDocument/2006/relationships/image" Target="../media/image5.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image" Target="../media/image1.jpeg"/><Relationship Id="rId5" Type="http://schemas.openxmlformats.org/officeDocument/2006/relationships/slideLayout" Target="../slideLayouts/slideLayout59.xml"/><Relationship Id="rId15" Type="http://schemas.openxmlformats.org/officeDocument/2006/relationships/image" Target="../media/image4.emf"/><Relationship Id="rId10" Type="http://schemas.openxmlformats.org/officeDocument/2006/relationships/theme" Target="../theme/theme7.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2.emf"/><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microsoft.com/office/2007/relationships/hdphoto" Target="../media/hdphoto1.wdp"/><Relationship Id="rId2" Type="http://schemas.openxmlformats.org/officeDocument/2006/relationships/slideLayout" Target="../slideLayouts/slideLayout65.xml"/><Relationship Id="rId16" Type="http://schemas.openxmlformats.org/officeDocument/2006/relationships/image" Target="../media/image5.png"/><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image" Target="../media/image1.jpeg"/><Relationship Id="rId5" Type="http://schemas.openxmlformats.org/officeDocument/2006/relationships/slideLayout" Target="../slideLayouts/slideLayout68.xml"/><Relationship Id="rId15" Type="http://schemas.openxmlformats.org/officeDocument/2006/relationships/image" Target="../media/image4.emf"/><Relationship Id="rId10" Type="http://schemas.openxmlformats.org/officeDocument/2006/relationships/theme" Target="../theme/theme8.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image" Target="../media/image2.emf"/><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microsoft.com/office/2007/relationships/hdphoto" Target="../media/hdphoto1.wdp"/><Relationship Id="rId2" Type="http://schemas.openxmlformats.org/officeDocument/2006/relationships/slideLayout" Target="../slideLayouts/slideLayout74.xml"/><Relationship Id="rId16" Type="http://schemas.openxmlformats.org/officeDocument/2006/relationships/image" Target="../media/image5.pn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image" Target="../media/image1.jpeg"/><Relationship Id="rId5" Type="http://schemas.openxmlformats.org/officeDocument/2006/relationships/slideLayout" Target="../slideLayouts/slideLayout77.xml"/><Relationship Id="rId15" Type="http://schemas.openxmlformats.org/officeDocument/2006/relationships/image" Target="../media/image4.emf"/><Relationship Id="rId10" Type="http://schemas.openxmlformats.org/officeDocument/2006/relationships/theme" Target="../theme/theme9.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10">
            <a:alphaModFix amt="50000"/>
            <a:extLst>
              <a:ext uri="{BEBA8EAE-BF5A-486C-A8C5-ECC9F3942E4B}">
                <a14:imgProps xmlns:a14="http://schemas.microsoft.com/office/drawing/2010/main">
                  <a14:imgLayer r:embed="rId11">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2" name="Group 11"/>
          <p:cNvGrpSpPr/>
          <p:nvPr userDrawn="1"/>
        </p:nvGrpSpPr>
        <p:grpSpPr>
          <a:xfrm>
            <a:off x="10025005" y="6519910"/>
            <a:ext cx="2048885" cy="252213"/>
            <a:chOff x="10025005" y="6519910"/>
            <a:chExt cx="2048885" cy="252213"/>
          </a:xfrm>
        </p:grpSpPr>
        <p:pic>
          <p:nvPicPr>
            <p:cNvPr id="13" name="Picture 12"/>
            <p:cNvPicPr>
              <a:picLocks noChangeAspect="1"/>
            </p:cNvPicPr>
            <p:nvPr userDrawn="1"/>
          </p:nvPicPr>
          <p:blipFill rotWithShape="1">
            <a:blip r:embed="rId12"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15" name="Picture 1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16" name="Straight Connector 15"/>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pic>
        <p:nvPicPr>
          <p:cNvPr id="20" name="Picture 19"/>
          <p:cNvPicPr>
            <a:picLocks noChangeAspect="1"/>
          </p:cNvPicPr>
          <p:nvPr userDrawn="1"/>
        </p:nvPicPr>
        <p:blipFill>
          <a:blip r:embed="rId14"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4" name="TextBox 13">
            <a:extLst>
              <a:ext uri="{FF2B5EF4-FFF2-40B4-BE49-F238E27FC236}">
                <a16:creationId xmlns:a16="http://schemas.microsoft.com/office/drawing/2014/main" id="{C9CE18FF-1A28-4D5A-BED5-FACA0468218D}"/>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63588967"/>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9" r:id="rId4"/>
    <p:sldLayoutId id="2147483733" r:id="rId5"/>
    <p:sldLayoutId id="2147483740" r:id="rId6"/>
    <p:sldLayoutId id="2147483741" r:id="rId7"/>
    <p:sldLayoutId id="2147483742"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5"/>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5"/>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5"/>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5"/>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5"/>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5705" y="278131"/>
            <a:ext cx="10426875"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381125"/>
            <a:ext cx="11341514" cy="4937760"/>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p:cNvSpPr txBox="1"/>
          <p:nvPr/>
        </p:nvSpPr>
        <p:spPr>
          <a:xfrm>
            <a:off x="220240" y="6569078"/>
            <a:ext cx="134687" cy="221359"/>
          </a:xfrm>
          <a:prstGeom prst="rect">
            <a:avLst/>
          </a:prstGeom>
          <a:noFill/>
        </p:spPr>
        <p:txBody>
          <a:bodyPr wrap="none" lIns="0" tIns="41029" rIns="0" bIns="41029" rtlCol="0" anchor="ctr">
            <a:spAutoFit/>
          </a:bodyPr>
          <a:lstStyle/>
          <a:p>
            <a:pPr algn="r"/>
            <a:fld id="{B50A2252-0B00-49D0-9A28-2F5CCECF09D1}" type="slidenum">
              <a:rPr lang="en-US" sz="900" cap="all">
                <a:solidFill>
                  <a:prstClr val="white"/>
                </a:solidFill>
                <a:cs typeface="Arial" pitchFamily="34" charset="0"/>
              </a:rPr>
              <a:pPr algn="r"/>
              <a:t>‹#›</a:t>
            </a:fld>
            <a:endParaRPr lang="en-US" sz="1000" cap="all" dirty="0">
              <a:solidFill>
                <a:prstClr val="white"/>
              </a:solidFill>
              <a:cs typeface="Arial" pitchFamily="34" charset="0"/>
            </a:endParaRPr>
          </a:p>
        </p:txBody>
      </p:sp>
      <p:pic>
        <p:nvPicPr>
          <p:cNvPr id="10" name="Picture 9"/>
          <p:cNvPicPr>
            <a:picLocks noChangeAspect="1"/>
          </p:cNvPicPr>
          <p:nvPr userDrawn="1"/>
        </p:nvPicPr>
        <p:blipFill>
          <a:blip r:embed="rId34" cstate="print">
            <a:extLst>
              <a:ext uri="{28A0092B-C50C-407E-A947-70E740481C1C}">
                <a14:useLocalDpi xmlns:a14="http://schemas.microsoft.com/office/drawing/2010/main" val="0"/>
              </a:ext>
            </a:extLst>
          </a:blip>
          <a:stretch>
            <a:fillRect/>
          </a:stretch>
        </p:blipFill>
        <p:spPr>
          <a:xfrm>
            <a:off x="10799139" y="325876"/>
            <a:ext cx="1202311" cy="469703"/>
          </a:xfrm>
          <a:prstGeom prst="rect">
            <a:avLst/>
          </a:prstGeom>
        </p:spPr>
      </p:pic>
      <p:sp>
        <p:nvSpPr>
          <p:cNvPr id="7" name="TextBox 6">
            <a:extLst>
              <a:ext uri="{FF2B5EF4-FFF2-40B4-BE49-F238E27FC236}">
                <a16:creationId xmlns:a16="http://schemas.microsoft.com/office/drawing/2014/main" id="{D5E77362-3297-4DCE-9BD3-1629CCC41E12}"/>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3395321624"/>
      </p:ext>
    </p:extLst>
  </p:cSld>
  <p:clrMap bg1="dk1" tx1="lt1" bg2="dk2" tx2="lt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 id="2147483847" r:id="rId18"/>
    <p:sldLayoutId id="2147483848" r:id="rId19"/>
    <p:sldLayoutId id="2147483849" r:id="rId20"/>
    <p:sldLayoutId id="2147483850" r:id="rId21"/>
    <p:sldLayoutId id="2147483851" r:id="rId22"/>
    <p:sldLayoutId id="2147483852" r:id="rId23"/>
    <p:sldLayoutId id="2147483853" r:id="rId24"/>
    <p:sldLayoutId id="2147483854" r:id="rId25"/>
    <p:sldLayoutId id="2147483855" r:id="rId26"/>
    <p:sldLayoutId id="2147483856" r:id="rId27"/>
    <p:sldLayoutId id="2147483857" r:id="rId28"/>
    <p:sldLayoutId id="2147483858" r:id="rId29"/>
    <p:sldLayoutId id="2147483859" r:id="rId30"/>
    <p:sldLayoutId id="2147483860" r:id="rId31"/>
    <p:sldLayoutId id="2147483862" r:id="rId32"/>
  </p:sldLayoutIdLst>
  <p:txStyles>
    <p:titleStyle>
      <a:lvl1pPr algn="l" defTabSz="914400" rtl="0" eaLnBrk="1" latinLnBrk="0" hangingPunct="1">
        <a:spcBef>
          <a:spcPct val="0"/>
        </a:spcBef>
        <a:buNone/>
        <a:defRPr sz="3200" i="0" strike="noStrike" kern="1200" cap="all" baseline="0">
          <a:solidFill>
            <a:schemeClr val="tx1"/>
          </a:solidFill>
          <a:latin typeface="Calibri" pitchFamily="34" charset="0"/>
          <a:ea typeface="+mj-ea"/>
          <a:cs typeface="+mj-cs"/>
        </a:defRPr>
      </a:lvl1pPr>
    </p:titleStyle>
    <p:bodyStyle>
      <a:lvl1pPr marL="342900" indent="-342900" algn="l" defTabSz="914400" rtl="0" eaLnBrk="1" latinLnBrk="0" hangingPunct="1">
        <a:spcBef>
          <a:spcPts val="800"/>
        </a:spcBef>
        <a:spcAft>
          <a:spcPts val="0"/>
        </a:spcAft>
        <a:buClr>
          <a:schemeClr val="tx1"/>
        </a:buClr>
        <a:buFont typeface="Wingdings 3" pitchFamily="18" charset="2"/>
        <a:buChar char=""/>
        <a:defRPr sz="3000" kern="1200">
          <a:solidFill>
            <a:schemeClr val="tx1"/>
          </a:solidFill>
          <a:latin typeface="Calibri" pitchFamily="34" charset="0"/>
          <a:ea typeface="+mn-ea"/>
          <a:cs typeface="+mn-cs"/>
        </a:defRPr>
      </a:lvl1pPr>
      <a:lvl2pPr marL="548640" indent="-180975" algn="l" defTabSz="914400" rtl="0" eaLnBrk="1" latinLnBrk="0" hangingPunct="1">
        <a:spcBef>
          <a:spcPts val="300"/>
        </a:spcBef>
        <a:spcAft>
          <a:spcPts val="0"/>
        </a:spcAft>
        <a:buClr>
          <a:schemeClr val="tx1"/>
        </a:buClr>
        <a:buFont typeface="Calibri" pitchFamily="34" charset="0"/>
        <a:buChar char="‒"/>
        <a:defRPr sz="2600" kern="1200">
          <a:solidFill>
            <a:schemeClr val="tx1"/>
          </a:solidFill>
          <a:latin typeface="Calibri" pitchFamily="34" charset="0"/>
          <a:ea typeface="+mn-ea"/>
          <a:cs typeface="+mn-cs"/>
        </a:defRPr>
      </a:lvl2pPr>
      <a:lvl3pPr marL="914400" indent="-168275" algn="l" defTabSz="914400" rtl="0" eaLnBrk="1" latinLnBrk="0" hangingPunct="1">
        <a:spcBef>
          <a:spcPts val="300"/>
        </a:spcBef>
        <a:spcAft>
          <a:spcPts val="0"/>
        </a:spcAft>
        <a:buClr>
          <a:schemeClr val="tx1"/>
        </a:buClr>
        <a:buFont typeface="Calibri" pitchFamily="34" charset="0"/>
        <a:buChar char="‒"/>
        <a:defRPr sz="2200" kern="1200">
          <a:solidFill>
            <a:schemeClr val="tx1"/>
          </a:solidFill>
          <a:latin typeface="Calibri" pitchFamily="34" charset="0"/>
          <a:ea typeface="+mn-ea"/>
          <a:cs typeface="+mn-cs"/>
        </a:defRPr>
      </a:lvl3pPr>
      <a:lvl4pPr marL="1371600" indent="-182880" algn="l" defTabSz="914400" rtl="0" eaLnBrk="1" latinLnBrk="0" hangingPunct="1">
        <a:spcBef>
          <a:spcPts val="300"/>
        </a:spcBef>
        <a:buClr>
          <a:schemeClr val="tx1"/>
        </a:buClr>
        <a:buFont typeface="Calibri" pitchFamily="34" charset="0"/>
        <a:buChar char="‒"/>
        <a:defRPr sz="1800" kern="1200">
          <a:solidFill>
            <a:schemeClr val="tx1"/>
          </a:solidFill>
          <a:latin typeface="Calibri" pitchFamily="34" charset="0"/>
          <a:ea typeface="+mn-ea"/>
          <a:cs typeface="+mn-cs"/>
        </a:defRPr>
      </a:lvl4pPr>
      <a:lvl5pPr marL="1645920" indent="-164592" algn="l" defTabSz="914400" rtl="0" eaLnBrk="1" latinLnBrk="0" hangingPunct="1">
        <a:spcBef>
          <a:spcPts val="300"/>
        </a:spcBef>
        <a:buClr>
          <a:schemeClr val="tx1"/>
        </a:buClr>
        <a:buFont typeface="Calibri" pitchFamily="34" charset="0"/>
        <a:buChar char="‒"/>
        <a:defRPr sz="1400" kern="1200">
          <a:solidFill>
            <a:schemeClr val="tx1"/>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 name="Group 3"/>
          <p:cNvGrpSpPr/>
          <p:nvPr userDrawn="1"/>
        </p:nvGrpSpPr>
        <p:grpSpPr>
          <a:xfrm>
            <a:off x="10025005" y="6519910"/>
            <a:ext cx="2048885" cy="252213"/>
            <a:chOff x="10025005" y="6519910"/>
            <a:chExt cx="2048885" cy="252213"/>
          </a:xfrm>
        </p:grpSpPr>
        <p:pic>
          <p:nvPicPr>
            <p:cNvPr id="7" name="Picture 6"/>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9" name="Straight Connector 8"/>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pic>
        <p:nvPicPr>
          <p:cNvPr id="12" name="Picture 11"/>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4" name="TextBox 13">
            <a:extLst>
              <a:ext uri="{FF2B5EF4-FFF2-40B4-BE49-F238E27FC236}">
                <a16:creationId xmlns:a16="http://schemas.microsoft.com/office/drawing/2014/main" id="{E28B5386-5D4A-409E-98A6-E2C612789C8C}"/>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1423794322"/>
      </p:ext>
    </p:extLst>
  </p:cSld>
  <p:clrMap bg1="dk1" tx1="lt1" bg2="dk2" tx2="lt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1" name="Group 10"/>
          <p:cNvGrpSpPr/>
          <p:nvPr userDrawn="1"/>
        </p:nvGrpSpPr>
        <p:grpSpPr>
          <a:xfrm>
            <a:off x="10025005" y="6519910"/>
            <a:ext cx="2048885" cy="252213"/>
            <a:chOff x="10025005" y="6519910"/>
            <a:chExt cx="2048885" cy="252213"/>
          </a:xfrm>
        </p:grpSpPr>
        <p:pic>
          <p:nvPicPr>
            <p:cNvPr id="12" name="Picture 11"/>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15" name="Picture 1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16" name="Straight Connector 15"/>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4" name="TextBox 13"/>
          <p:cNvSpPr txBox="1"/>
          <p:nvPr userDrawn="1"/>
        </p:nvSpPr>
        <p:spPr>
          <a:xfrm>
            <a:off x="155927" y="6574064"/>
            <a:ext cx="117020"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sp>
        <p:nvSpPr>
          <p:cNvPr id="18" name="TextBox 17">
            <a:extLst>
              <a:ext uri="{FF2B5EF4-FFF2-40B4-BE49-F238E27FC236}">
                <a16:creationId xmlns:a16="http://schemas.microsoft.com/office/drawing/2014/main" id="{02C30924-E137-4AF8-BECE-F2AC0F74FE35}"/>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1343984620"/>
      </p:ext>
    </p:extLst>
  </p:cSld>
  <p:clrMap bg1="dk1" tx1="lt1" bg2="dk2" tx2="lt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12">
            <a:alphaModFix amt="50000"/>
            <a:extLst>
              <a:ext uri="{BEBA8EAE-BF5A-486C-A8C5-ECC9F3942E4B}">
                <a14:imgProps xmlns:a14="http://schemas.microsoft.com/office/drawing/2010/main">
                  <a14:imgLayer r:embed="rId13">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grpSp>
        <p:nvGrpSpPr>
          <p:cNvPr id="11" name="Group 10"/>
          <p:cNvGrpSpPr/>
          <p:nvPr userDrawn="1"/>
        </p:nvGrpSpPr>
        <p:grpSpPr>
          <a:xfrm>
            <a:off x="10025005" y="6519910"/>
            <a:ext cx="2048885" cy="252213"/>
            <a:chOff x="10025005" y="6519910"/>
            <a:chExt cx="2048885" cy="252213"/>
          </a:xfrm>
        </p:grpSpPr>
        <p:pic>
          <p:nvPicPr>
            <p:cNvPr id="12" name="Picture 11"/>
            <p:cNvPicPr>
              <a:picLocks noChangeAspect="1"/>
            </p:cNvPicPr>
            <p:nvPr userDrawn="1"/>
          </p:nvPicPr>
          <p:blipFill rotWithShape="1">
            <a:blip r:embed="rId14"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15" name="Picture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16" name="Straight Connector 15"/>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7" name="Picture 16"/>
          <p:cNvPicPr>
            <a:picLocks noChangeAspect="1"/>
          </p:cNvPicPr>
          <p:nvPr userDrawn="1"/>
        </p:nvPicPr>
        <p:blipFill>
          <a:blip r:embed="rId16"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9" name="TextBox 18">
            <a:extLst>
              <a:ext uri="{FF2B5EF4-FFF2-40B4-BE49-F238E27FC236}">
                <a16:creationId xmlns:a16="http://schemas.microsoft.com/office/drawing/2014/main" id="{4DBF4A93-3BE3-4010-9762-4AAD0AACB44B}"/>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1889462114"/>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7"/>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7"/>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7"/>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7"/>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7"/>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1" name="Group 10"/>
          <p:cNvGrpSpPr/>
          <p:nvPr userDrawn="1"/>
        </p:nvGrpSpPr>
        <p:grpSpPr>
          <a:xfrm>
            <a:off x="10025005" y="6519910"/>
            <a:ext cx="2048885" cy="252213"/>
            <a:chOff x="10025005" y="6519910"/>
            <a:chExt cx="2048885" cy="252213"/>
          </a:xfrm>
        </p:grpSpPr>
        <p:pic>
          <p:nvPicPr>
            <p:cNvPr id="12" name="Picture 11"/>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15" name="Picture 1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16" name="Straight Connector 15"/>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pic>
        <p:nvPicPr>
          <p:cNvPr id="13" name="Picture 12"/>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20" name="TextBox 19">
            <a:extLst>
              <a:ext uri="{FF2B5EF4-FFF2-40B4-BE49-F238E27FC236}">
                <a16:creationId xmlns:a16="http://schemas.microsoft.com/office/drawing/2014/main" id="{95758798-EBDA-4D9F-AFC1-7A967F4D1265}"/>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3759057859"/>
      </p:ext>
    </p:extLst>
  </p:cSld>
  <p:clrMap bg1="dk1" tx1="lt1" bg2="dk2" tx2="lt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 name="Group 3"/>
          <p:cNvGrpSpPr/>
          <p:nvPr userDrawn="1"/>
        </p:nvGrpSpPr>
        <p:grpSpPr>
          <a:xfrm>
            <a:off x="10025005" y="6519910"/>
            <a:ext cx="2048885" cy="252213"/>
            <a:chOff x="10025005" y="6519910"/>
            <a:chExt cx="2048885" cy="252213"/>
          </a:xfrm>
        </p:grpSpPr>
        <p:pic>
          <p:nvPicPr>
            <p:cNvPr id="7" name="Picture 6"/>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9" name="Straight Connector 8"/>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pic>
        <p:nvPicPr>
          <p:cNvPr id="12" name="Picture 11"/>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6" name="TextBox 15">
            <a:extLst>
              <a:ext uri="{FF2B5EF4-FFF2-40B4-BE49-F238E27FC236}">
                <a16:creationId xmlns:a16="http://schemas.microsoft.com/office/drawing/2014/main" id="{D6A40031-324C-4BC8-8955-57A3035B912D}"/>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2755902284"/>
      </p:ext>
    </p:extLst>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2" name="Group 11"/>
          <p:cNvGrpSpPr/>
          <p:nvPr userDrawn="1"/>
        </p:nvGrpSpPr>
        <p:grpSpPr>
          <a:xfrm>
            <a:off x="10025005" y="6519910"/>
            <a:ext cx="2048885" cy="252213"/>
            <a:chOff x="10025005" y="6519910"/>
            <a:chExt cx="2048885" cy="252213"/>
          </a:xfrm>
        </p:grpSpPr>
        <p:pic>
          <p:nvPicPr>
            <p:cNvPr id="13" name="Picture 12"/>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15" name="Picture 1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16" name="Straight Connector 15"/>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pic>
        <p:nvPicPr>
          <p:cNvPr id="14" name="Picture 13"/>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21" name="TextBox 20">
            <a:extLst>
              <a:ext uri="{FF2B5EF4-FFF2-40B4-BE49-F238E27FC236}">
                <a16:creationId xmlns:a16="http://schemas.microsoft.com/office/drawing/2014/main" id="{CAFAF6B1-EA39-4273-AA8C-5DFA9A774638}"/>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1562574299"/>
      </p:ext>
    </p:extLst>
  </p:cSld>
  <p:clrMap bg1="dk1" tx1="lt1" bg2="dk2" tx2="lt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6" name="Group 5"/>
          <p:cNvGrpSpPr/>
          <p:nvPr userDrawn="1"/>
        </p:nvGrpSpPr>
        <p:grpSpPr>
          <a:xfrm>
            <a:off x="10025005" y="6519910"/>
            <a:ext cx="2076547" cy="252213"/>
            <a:chOff x="9586340" y="6349309"/>
            <a:chExt cx="2238456" cy="271949"/>
          </a:xfrm>
        </p:grpSpPr>
        <p:pic>
          <p:nvPicPr>
            <p:cNvPr id="7" name="Picture 6"/>
            <p:cNvPicPr>
              <a:picLocks noChangeAspect="1"/>
            </p:cNvPicPr>
            <p:nvPr userDrawn="1"/>
          </p:nvPicPr>
          <p:blipFill rotWithShape="1">
            <a:blip r:embed="rId13" cstate="screen">
              <a:extLst>
                <a:ext uri="{28A0092B-C50C-407E-A947-70E740481C1C}">
                  <a14:useLocalDpi xmlns:a14="http://schemas.microsoft.com/office/drawing/2010/main"/>
                </a:ext>
              </a:extLst>
            </a:blip>
            <a:srcRect b="47217"/>
            <a:stretch/>
          </p:blipFill>
          <p:spPr>
            <a:xfrm>
              <a:off x="10603859" y="6422102"/>
              <a:ext cx="1220937" cy="175483"/>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586340" y="6403450"/>
              <a:ext cx="686769" cy="166436"/>
            </a:xfrm>
            <a:prstGeom prst="rect">
              <a:avLst/>
            </a:prstGeom>
          </p:spPr>
        </p:pic>
        <p:cxnSp>
          <p:nvCxnSpPr>
            <p:cNvPr id="9" name="Straight Connector 8"/>
            <p:cNvCxnSpPr/>
            <p:nvPr userDrawn="1"/>
          </p:nvCxnSpPr>
          <p:spPr>
            <a:xfrm>
              <a:off x="10432121" y="6349309"/>
              <a:ext cx="0" cy="2719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pic>
        <p:nvPicPr>
          <p:cNvPr id="14" name="Picture 13"/>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6" name="TextBox 15">
            <a:extLst>
              <a:ext uri="{FF2B5EF4-FFF2-40B4-BE49-F238E27FC236}">
                <a16:creationId xmlns:a16="http://schemas.microsoft.com/office/drawing/2014/main" id="{A4441738-52B7-4466-902B-73254B95ACEA}"/>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1883505651"/>
      </p:ext>
    </p:extLst>
  </p:cSld>
  <p:clrMap bg1="dk1" tx1="lt1" bg2="dk2"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Box 12"/>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grpSp>
        <p:nvGrpSpPr>
          <p:cNvPr id="16" name="Group 15"/>
          <p:cNvGrpSpPr/>
          <p:nvPr userDrawn="1"/>
        </p:nvGrpSpPr>
        <p:grpSpPr>
          <a:xfrm>
            <a:off x="10025005" y="6519910"/>
            <a:ext cx="2048885" cy="252213"/>
            <a:chOff x="10025005" y="6519910"/>
            <a:chExt cx="2048885" cy="252213"/>
          </a:xfrm>
        </p:grpSpPr>
        <p:pic>
          <p:nvPicPr>
            <p:cNvPr id="17" name="Picture 16"/>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18" name="Picture 1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19" name="Straight Connector 18"/>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Picture 13"/>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21" name="TextBox 20">
            <a:extLst>
              <a:ext uri="{FF2B5EF4-FFF2-40B4-BE49-F238E27FC236}">
                <a16:creationId xmlns:a16="http://schemas.microsoft.com/office/drawing/2014/main" id="{B6C41F43-0C34-4F93-88DB-FBCC69EC0787}"/>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794187003"/>
      </p:ext>
    </p:extLst>
  </p:cSld>
  <p:clrMap bg1="dk1" tx1="lt1" bg2="dk2"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 name="Group 3"/>
          <p:cNvGrpSpPr/>
          <p:nvPr userDrawn="1"/>
        </p:nvGrpSpPr>
        <p:grpSpPr>
          <a:xfrm>
            <a:off x="10025005" y="6519910"/>
            <a:ext cx="2048885" cy="252213"/>
            <a:chOff x="10025005" y="6519910"/>
            <a:chExt cx="2048885" cy="252213"/>
          </a:xfrm>
        </p:grpSpPr>
        <p:pic>
          <p:nvPicPr>
            <p:cNvPr id="7" name="Picture 6"/>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9" name="Straight Connector 8"/>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 name="Picture 11"/>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5" name="TextBox 14"/>
          <p:cNvSpPr txBox="1"/>
          <p:nvPr userDrawn="1"/>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sp>
        <p:nvSpPr>
          <p:cNvPr id="17" name="TextBox 16">
            <a:extLst>
              <a:ext uri="{FF2B5EF4-FFF2-40B4-BE49-F238E27FC236}">
                <a16:creationId xmlns:a16="http://schemas.microsoft.com/office/drawing/2014/main" id="{94637981-B0A8-4D64-8925-B1DD0D4ECD10}"/>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2247864565"/>
      </p:ext>
    </p:extLst>
  </p:cSld>
  <p:clrMap bg1="dk1" tx1="lt1" bg2="dk2" tx2="lt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1">
            <a:alphaModFix amt="50000"/>
            <a:extLst>
              <a:ext uri="{BEBA8EAE-BF5A-486C-A8C5-ECC9F3942E4B}">
                <a14:imgProps xmlns:a14="http://schemas.microsoft.com/office/drawing/2010/main">
                  <a14:imgLayer r:embed="rId12">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305705" y="278131"/>
            <a:ext cx="11559500" cy="474345"/>
          </a:xfrm>
          <a:prstGeom prst="rect">
            <a:avLst/>
          </a:prstGeom>
        </p:spPr>
        <p:txBody>
          <a:bodyPr vert="horz" lIns="0" tIns="45720" rIns="0" bIns="0" rtlCol="0" anchor="b" anchorCtr="0">
            <a:noAutofit/>
          </a:bodyPr>
          <a:lstStyle/>
          <a:p>
            <a:r>
              <a:rPr lang="en-US" dirty="0"/>
              <a:t>CLICK TO EDIT MASTER TITLE STYLE</a:t>
            </a:r>
          </a:p>
        </p:txBody>
      </p:sp>
      <p:sp>
        <p:nvSpPr>
          <p:cNvPr id="3" name="Text Placeholder 2"/>
          <p:cNvSpPr>
            <a:spLocks noGrp="1"/>
          </p:cNvSpPr>
          <p:nvPr>
            <p:ph type="body" idx="1"/>
          </p:nvPr>
        </p:nvSpPr>
        <p:spPr>
          <a:xfrm>
            <a:off x="313326" y="1069849"/>
            <a:ext cx="11551879" cy="5084064"/>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 name="Group 3"/>
          <p:cNvGrpSpPr/>
          <p:nvPr userDrawn="1"/>
        </p:nvGrpSpPr>
        <p:grpSpPr>
          <a:xfrm>
            <a:off x="10025005" y="6519910"/>
            <a:ext cx="2048885" cy="252213"/>
            <a:chOff x="10025005" y="6519910"/>
            <a:chExt cx="2048885" cy="252213"/>
          </a:xfrm>
        </p:grpSpPr>
        <p:pic>
          <p:nvPicPr>
            <p:cNvPr id="7" name="Picture 6"/>
            <p:cNvPicPr>
              <a:picLocks noChangeAspect="1"/>
            </p:cNvPicPr>
            <p:nvPr userDrawn="1"/>
          </p:nvPicPr>
          <p:blipFill rotWithShape="1">
            <a:blip r:embed="rId13"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9" name="Straight Connector 8"/>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 name="Picture 11"/>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14" name="TextBox 13"/>
          <p:cNvSpPr txBox="1"/>
          <p:nvPr userDrawn="1"/>
        </p:nvSpPr>
        <p:spPr>
          <a:xfrm>
            <a:off x="155927" y="6574064"/>
            <a:ext cx="117020"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a:t>
            </a:fld>
            <a:endParaRPr lang="en-US" sz="900" cap="all" dirty="0">
              <a:solidFill>
                <a:srgbClr val="FFFFFF"/>
              </a:solidFill>
              <a:latin typeface="Avenir Light" panose="020B0402020203020204" pitchFamily="34" charset="0"/>
              <a:cs typeface="Effra Light" panose="020B0403020203020204" pitchFamily="34" charset="0"/>
            </a:endParaRPr>
          </a:p>
        </p:txBody>
      </p:sp>
      <p:sp>
        <p:nvSpPr>
          <p:cNvPr id="13" name="TextBox 12">
            <a:extLst>
              <a:ext uri="{FF2B5EF4-FFF2-40B4-BE49-F238E27FC236}">
                <a16:creationId xmlns:a16="http://schemas.microsoft.com/office/drawing/2014/main" id="{03C1F58D-2CF6-41B8-8A58-912A6E455071}"/>
              </a:ext>
            </a:extLst>
          </p:cNvPr>
          <p:cNvSpPr txBox="1"/>
          <p:nvPr userDrawn="1"/>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3137073575"/>
      </p:ext>
    </p:extLst>
  </p:cSld>
  <p:clrMap bg1="dk1" tx1="lt1" bg2="dk2" tx2="lt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p:titleStyle>
    <p:bodyStyle>
      <a:lvl1pPr marL="342900" indent="-342900" algn="l" defTabSz="914400" rtl="0" eaLnBrk="1" latinLnBrk="0" hangingPunct="1">
        <a:spcBef>
          <a:spcPts val="600"/>
        </a:spcBef>
        <a:spcAft>
          <a:spcPts val="0"/>
        </a:spcAft>
        <a:buClr>
          <a:schemeClr val="accent1"/>
        </a:buClr>
        <a:buSzPct val="80000"/>
        <a:buFontTx/>
        <a:buBlip>
          <a:blip r:embed="rId16"/>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16"/>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16"/>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16"/>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16"/>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1.png"/><Relationship Id="rId1" Type="http://schemas.openxmlformats.org/officeDocument/2006/relationships/slideLayout" Target="../slideLayouts/slideLayout35.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chart" Target="../charts/chart1.xml"/><Relationship Id="rId7" Type="http://schemas.openxmlformats.org/officeDocument/2006/relationships/chart" Target="../charts/chart2.xml"/><Relationship Id="rId12" Type="http://schemas.openxmlformats.org/officeDocument/2006/relationships/image" Target="../media/image50.png"/><Relationship Id="rId17" Type="http://schemas.openxmlformats.org/officeDocument/2006/relationships/image" Target="../media/image55.png"/><Relationship Id="rId2" Type="http://schemas.openxmlformats.org/officeDocument/2006/relationships/notesSlide" Target="../notesSlides/notesSlide9.xml"/><Relationship Id="rId16" Type="http://schemas.openxmlformats.org/officeDocument/2006/relationships/image" Target="../media/image54.png"/><Relationship Id="rId1" Type="http://schemas.openxmlformats.org/officeDocument/2006/relationships/slideLayout" Target="../slideLayouts/slideLayout35.xml"/><Relationship Id="rId6" Type="http://schemas.openxmlformats.org/officeDocument/2006/relationships/image" Target="../media/image45.png"/><Relationship Id="rId11" Type="http://schemas.openxmlformats.org/officeDocument/2006/relationships/image" Target="../media/image49.png"/><Relationship Id="rId5" Type="http://schemas.openxmlformats.org/officeDocument/2006/relationships/image" Target="../media/image44.png"/><Relationship Id="rId15" Type="http://schemas.openxmlformats.org/officeDocument/2006/relationships/image" Target="../media/image53.png"/><Relationship Id="rId10" Type="http://schemas.openxmlformats.org/officeDocument/2006/relationships/image" Target="../media/image48.png"/><Relationship Id="rId4" Type="http://schemas.openxmlformats.org/officeDocument/2006/relationships/image" Target="../media/image43.png"/><Relationship Id="rId9" Type="http://schemas.openxmlformats.org/officeDocument/2006/relationships/image" Target="../media/image47.png"/><Relationship Id="rId14" Type="http://schemas.openxmlformats.org/officeDocument/2006/relationships/image" Target="../media/image52.png"/></Relationships>
</file>

<file path=ppt/slides/_rels/slide1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30.png"/><Relationship Id="rId7" Type="http://schemas.openxmlformats.org/officeDocument/2006/relationships/image" Target="../media/image58.emf"/><Relationship Id="rId2" Type="http://schemas.openxmlformats.org/officeDocument/2006/relationships/notesSlide" Target="../notesSlides/notesSlide10.xml"/><Relationship Id="rId1" Type="http://schemas.openxmlformats.org/officeDocument/2006/relationships/slideLayout" Target="../slideLayouts/slideLayout130.xml"/><Relationship Id="rId6" Type="http://schemas.openxmlformats.org/officeDocument/2006/relationships/image" Target="../media/image57.png"/><Relationship Id="rId5" Type="http://schemas.openxmlformats.org/officeDocument/2006/relationships/image" Target="../media/image4.emf"/><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60.png"/><Relationship Id="rId7"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130.xml"/><Relationship Id="rId6" Type="http://schemas.openxmlformats.org/officeDocument/2006/relationships/image" Target="../media/image4.emf"/><Relationship Id="rId11" Type="http://schemas.openxmlformats.org/officeDocument/2006/relationships/image" Target="../media/image66.png"/><Relationship Id="rId5" Type="http://schemas.openxmlformats.org/officeDocument/2006/relationships/image" Target="../media/image62.emf"/><Relationship Id="rId10" Type="http://schemas.openxmlformats.org/officeDocument/2006/relationships/image" Target="../media/image65.png"/><Relationship Id="rId4" Type="http://schemas.openxmlformats.org/officeDocument/2006/relationships/image" Target="../media/image61.png"/><Relationship Id="rId9" Type="http://schemas.openxmlformats.org/officeDocument/2006/relationships/image" Target="../media/image64.emf"/></Relationships>
</file>

<file path=ppt/slides/_rels/slide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7.png"/><Relationship Id="rId1" Type="http://schemas.openxmlformats.org/officeDocument/2006/relationships/slideLayout" Target="../slideLayouts/slideLayout130.xml"/><Relationship Id="rId6" Type="http://schemas.openxmlformats.org/officeDocument/2006/relationships/image" Target="../media/image22.png"/><Relationship Id="rId5" Type="http://schemas.openxmlformats.org/officeDocument/2006/relationships/image" Target="../media/image3.png"/><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1.png"/><Relationship Id="rId2" Type="http://schemas.openxmlformats.org/officeDocument/2006/relationships/notesSlide" Target="../notesSlides/notesSlide12.xml"/><Relationship Id="rId1" Type="http://schemas.openxmlformats.org/officeDocument/2006/relationships/slideLayout" Target="../slideLayouts/slideLayout121.xml"/><Relationship Id="rId6" Type="http://schemas.openxmlformats.org/officeDocument/2006/relationships/image" Target="../media/image70.png"/><Relationship Id="rId5" Type="http://schemas.openxmlformats.org/officeDocument/2006/relationships/image" Target="../media/image4.emf"/><Relationship Id="rId4" Type="http://schemas.openxmlformats.org/officeDocument/2006/relationships/image" Target="../media/image69.png"/></Relationships>
</file>

<file path=ppt/slides/_rels/slide1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23.png"/><Relationship Id="rId7" Type="http://schemas.openxmlformats.org/officeDocument/2006/relationships/image" Target="../media/image72.png"/><Relationship Id="rId2" Type="http://schemas.openxmlformats.org/officeDocument/2006/relationships/notesSlide" Target="../notesSlides/notesSlide13.xml"/><Relationship Id="rId1" Type="http://schemas.openxmlformats.org/officeDocument/2006/relationships/slideLayout" Target="../slideLayouts/slideLayout35.xml"/><Relationship Id="rId6" Type="http://schemas.openxmlformats.org/officeDocument/2006/relationships/image" Target="../media/image62.emf"/><Relationship Id="rId11" Type="http://schemas.openxmlformats.org/officeDocument/2006/relationships/image" Target="../media/image36.svg"/><Relationship Id="rId5" Type="http://schemas.openxmlformats.org/officeDocument/2006/relationships/image" Target="../media/image22.png"/><Relationship Id="rId10" Type="http://schemas.openxmlformats.org/officeDocument/2006/relationships/image" Target="../media/image35.png"/><Relationship Id="rId4" Type="http://schemas.openxmlformats.org/officeDocument/2006/relationships/image" Target="../media/image4.emf"/><Relationship Id="rId9" Type="http://schemas.openxmlformats.org/officeDocument/2006/relationships/image" Target="../media/image74.sv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35.xml"/><Relationship Id="rId6" Type="http://schemas.openxmlformats.org/officeDocument/2006/relationships/image" Target="../media/image25.png"/><Relationship Id="rId5" Type="http://schemas.openxmlformats.org/officeDocument/2006/relationships/image" Target="../media/image4.emf"/><Relationship Id="rId4" Type="http://schemas.openxmlformats.org/officeDocument/2006/relationships/image" Target="../media/image24.emf"/></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35.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5.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35.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5.x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30.xml"/><Relationship Id="rId6" Type="http://schemas.openxmlformats.org/officeDocument/2006/relationships/image" Target="../media/image32.png"/><Relationship Id="rId11" Type="http://schemas.openxmlformats.org/officeDocument/2006/relationships/image" Target="../media/image4.emf"/><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39.png"/><Relationship Id="rId12"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80.xml"/><Relationship Id="rId6" Type="http://schemas.microsoft.com/office/2007/relationships/hdphoto" Target="../media/hdphoto3.wdp"/><Relationship Id="rId11" Type="http://schemas.openxmlformats.org/officeDocument/2006/relationships/image" Target="../media/image3.png"/><Relationship Id="rId5" Type="http://schemas.openxmlformats.org/officeDocument/2006/relationships/image" Target="../media/image38.png"/><Relationship Id="rId10" Type="http://schemas.openxmlformats.org/officeDocument/2006/relationships/image" Target="../media/image2.emf"/><Relationship Id="rId4" Type="http://schemas.microsoft.com/office/2007/relationships/hdphoto" Target="../media/hdphoto2.wdp"/><Relationship Id="rId9"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130.xml"/><Relationship Id="rId6" Type="http://schemas.openxmlformats.org/officeDocument/2006/relationships/image" Target="../media/image4.emf"/><Relationship Id="rId5" Type="http://schemas.openxmlformats.org/officeDocument/2006/relationships/image" Target="../media/image36.sv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8580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pic>
        <p:nvPicPr>
          <p:cNvPr id="5" name="Picture 4"/>
          <p:cNvPicPr>
            <a:picLocks noChangeAspect="1"/>
          </p:cNvPicPr>
          <p:nvPr/>
        </p:nvPicPr>
        <p:blipFill>
          <a:blip r:embed="rId4"/>
          <a:stretch>
            <a:fillRect/>
          </a:stretch>
        </p:blipFill>
        <p:spPr>
          <a:xfrm>
            <a:off x="2895600" y="2451070"/>
            <a:ext cx="6400800" cy="1955859"/>
          </a:xfrm>
          <a:prstGeom prst="rect">
            <a:avLst/>
          </a:prstGeom>
          <a:effectLst>
            <a:outerShdw blurRad="50800" dist="38100" dir="2700000" algn="tl" rotWithShape="0">
              <a:prstClr val="black">
                <a:alpha val="40000"/>
              </a:prstClr>
            </a:outerShdw>
          </a:effectLst>
        </p:spPr>
      </p:pic>
      <p:grpSp>
        <p:nvGrpSpPr>
          <p:cNvPr id="7" name="Group 6"/>
          <p:cNvGrpSpPr/>
          <p:nvPr/>
        </p:nvGrpSpPr>
        <p:grpSpPr>
          <a:xfrm>
            <a:off x="10025005" y="6519910"/>
            <a:ext cx="2048885" cy="252213"/>
            <a:chOff x="10025005" y="6519910"/>
            <a:chExt cx="2048885" cy="252213"/>
          </a:xfrm>
        </p:grpSpPr>
        <p:pic>
          <p:nvPicPr>
            <p:cNvPr id="8" name="Picture 7"/>
            <p:cNvPicPr>
              <a:picLocks noChangeAspect="1"/>
            </p:cNvPicPr>
            <p:nvPr userDrawn="1"/>
          </p:nvPicPr>
          <p:blipFill rotWithShape="1">
            <a:blip r:embed="rId5"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10" name="Straight Connector 9"/>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1</a:t>
            </a:fld>
            <a:endParaRPr lang="en-US" sz="900" cap="all" dirty="0">
              <a:solidFill>
                <a:srgbClr val="FFFFFF"/>
              </a:solidFill>
              <a:latin typeface="Avenir Light" panose="020B0402020203020204" pitchFamily="34" charset="0"/>
              <a:cs typeface="Effra Light" panose="020B0403020203020204" pitchFamily="34" charset="0"/>
            </a:endParaRPr>
          </a:p>
        </p:txBody>
      </p:sp>
      <p:sp>
        <p:nvSpPr>
          <p:cNvPr id="14" name="TextBox 13">
            <a:extLst>
              <a:ext uri="{FF2B5EF4-FFF2-40B4-BE49-F238E27FC236}">
                <a16:creationId xmlns:a16="http://schemas.microsoft.com/office/drawing/2014/main" id="{7C4CDD12-9EAD-4E85-962F-F6F5B6F86B7F}"/>
              </a:ext>
            </a:extLst>
          </p:cNvPr>
          <p:cNvSpPr txBox="1"/>
          <p:nvPr/>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4173911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0" y="2037207"/>
            <a:ext cx="12192000" cy="3989520"/>
          </a:xfrm>
          <a:prstGeom prst="rect">
            <a:avLst/>
          </a:prstGeom>
          <a:gradFill flip="none" rotWithShape="1">
            <a:gsLst>
              <a:gs pos="51680">
                <a:srgbClr val="0000E1">
                  <a:alpha val="50000"/>
                </a:srgbClr>
              </a:gs>
              <a:gs pos="15000">
                <a:srgbClr val="0000E1">
                  <a:alpha val="40000"/>
                </a:srgbClr>
              </a:gs>
              <a:gs pos="1000">
                <a:srgbClr val="0000E1">
                  <a:alpha val="0"/>
                </a:srgbClr>
              </a:gs>
              <a:gs pos="85000">
                <a:srgbClr val="0000E1">
                  <a:alpha val="40000"/>
                </a:srgbClr>
              </a:gs>
              <a:gs pos="100000">
                <a:srgbClr val="0000E1">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56" name="Group 55"/>
          <p:cNvGrpSpPr/>
          <p:nvPr/>
        </p:nvGrpSpPr>
        <p:grpSpPr>
          <a:xfrm>
            <a:off x="1" y="2043549"/>
            <a:ext cx="12192000" cy="3983178"/>
            <a:chOff x="423747" y="2043549"/>
            <a:chExt cx="11329889" cy="3983178"/>
          </a:xfrm>
        </p:grpSpPr>
        <p:cxnSp>
          <p:nvCxnSpPr>
            <p:cNvPr id="57" name="Straight Connector 56"/>
            <p:cNvCxnSpPr/>
            <p:nvPr userDrawn="1"/>
          </p:nvCxnSpPr>
          <p:spPr>
            <a:xfrm>
              <a:off x="423747" y="6026727"/>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23747" y="2043549"/>
              <a:ext cx="11329889"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2" name="Content Placeholder 1"/>
          <p:cNvSpPr>
            <a:spLocks noGrp="1"/>
          </p:cNvSpPr>
          <p:nvPr>
            <p:ph idx="4294967295"/>
          </p:nvPr>
        </p:nvSpPr>
        <p:spPr>
          <a:xfrm>
            <a:off x="0" y="1117600"/>
            <a:ext cx="11474450" cy="636588"/>
          </a:xfrm>
        </p:spPr>
        <p:txBody>
          <a:bodyPr numCol="2"/>
          <a:lstStyle/>
          <a:p>
            <a:endParaRPr lang="en-US" dirty="0">
              <a:latin typeface="Effra Light" panose="020B0403020203020204"/>
            </a:endParaRPr>
          </a:p>
          <a:p>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sz="2000" dirty="0">
              <a:latin typeface="Effra Light" panose="020B0403020203020204"/>
            </a:endParaRPr>
          </a:p>
          <a:p>
            <a:pPr marL="0" indent="0">
              <a:buNone/>
            </a:pPr>
            <a:endParaRPr lang="en-US" dirty="0"/>
          </a:p>
        </p:txBody>
      </p:sp>
      <p:graphicFrame>
        <p:nvGraphicFramePr>
          <p:cNvPr id="32" name="Chart 31"/>
          <p:cNvGraphicFramePr/>
          <p:nvPr>
            <p:extLst/>
          </p:nvPr>
        </p:nvGraphicFramePr>
        <p:xfrm>
          <a:off x="6858623" y="2385330"/>
          <a:ext cx="4091386" cy="3089979"/>
        </p:xfrm>
        <a:graphic>
          <a:graphicData uri="http://schemas.openxmlformats.org/drawingml/2006/chart">
            <c:chart xmlns:c="http://schemas.openxmlformats.org/drawingml/2006/chart" xmlns:r="http://schemas.openxmlformats.org/officeDocument/2006/relationships" r:id="rId3"/>
          </a:graphicData>
        </a:graphic>
      </p:graphicFrame>
      <p:pic>
        <p:nvPicPr>
          <p:cNvPr id="33" name="Picture 18" descr="https://www.thefoundry.co.uk/packages/foundry_homepage/themes/foundry_homepage/images/header_menu_main_thefoundry.png"/>
          <p:cNvPicPr>
            <a:picLocks noChangeAspect="1" noChangeArrowheads="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6769144" y="4556856"/>
            <a:ext cx="778669" cy="235744"/>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5" name="Pictur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0118" y="2487535"/>
            <a:ext cx="324115" cy="445016"/>
          </a:xfrm>
          <a:prstGeom prst="rect">
            <a:avLst/>
          </a:prstGeom>
        </p:spPr>
      </p:pic>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53505" y="5137745"/>
            <a:ext cx="640080" cy="203662"/>
          </a:xfrm>
          <a:prstGeom prst="rect">
            <a:avLst/>
          </a:prstGeom>
        </p:spPr>
      </p:pic>
      <p:sp>
        <p:nvSpPr>
          <p:cNvPr id="37" name="TextBox 1"/>
          <p:cNvSpPr txBox="1"/>
          <p:nvPr/>
        </p:nvSpPr>
        <p:spPr>
          <a:xfrm>
            <a:off x="9268157" y="5305408"/>
            <a:ext cx="988767"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kumimoji="0" lang="en-US" sz="1600" b="0" i="0" u="none" strike="noStrike" kern="0" cap="none" spc="0" normalizeH="0" baseline="0" noProof="0" dirty="0">
                <a:ln>
                  <a:noFill/>
                </a:ln>
                <a:solidFill>
                  <a:srgbClr val="FFFFFF"/>
                </a:solidFill>
                <a:effectLst/>
                <a:uLnTx/>
                <a:uFillTx/>
                <a:latin typeface="Avenir" panose="020B0503020203020204" pitchFamily="34" charset="0"/>
                <a:cs typeface="Effra" panose="020B0603020203020204" pitchFamily="34" charset="0"/>
              </a:rPr>
              <a:t>Others</a:t>
            </a:r>
            <a:endParaRPr kumimoji="0" lang="en-US" sz="1600" b="0" i="0" u="none" strike="noStrike" kern="0" cap="none" spc="0" normalizeH="0" baseline="0" noProof="0" dirty="0">
              <a:ln>
                <a:noFill/>
              </a:ln>
              <a:solidFill>
                <a:srgbClr val="FFFFFF"/>
              </a:solidFill>
              <a:effectLst/>
              <a:uLnTx/>
              <a:uFillTx/>
              <a:latin typeface="Avenir" panose="020B0503020203020204" pitchFamily="34" charset="0"/>
            </a:endParaRPr>
          </a:p>
        </p:txBody>
      </p:sp>
      <p:graphicFrame>
        <p:nvGraphicFramePr>
          <p:cNvPr id="38" name="Chart 37"/>
          <p:cNvGraphicFramePr/>
          <p:nvPr>
            <p:extLst/>
          </p:nvPr>
        </p:nvGraphicFramePr>
        <p:xfrm>
          <a:off x="1267923" y="2385330"/>
          <a:ext cx="4091386" cy="3089979"/>
        </p:xfrm>
        <a:graphic>
          <a:graphicData uri="http://schemas.openxmlformats.org/drawingml/2006/chart">
            <c:chart xmlns:c="http://schemas.openxmlformats.org/drawingml/2006/chart" xmlns:r="http://schemas.openxmlformats.org/officeDocument/2006/relationships" r:id="rId7"/>
          </a:graphicData>
        </a:graphic>
      </p:graphicFrame>
      <p:pic>
        <p:nvPicPr>
          <p:cNvPr id="40" name="Picture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60241" y="3918126"/>
            <a:ext cx="1097280" cy="227024"/>
          </a:xfrm>
          <a:prstGeom prst="rect">
            <a:avLst/>
          </a:prstGeom>
        </p:spPr>
      </p:pic>
      <p:pic>
        <p:nvPicPr>
          <p:cNvPr id="41" name="Picture 4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86393" y="4941662"/>
            <a:ext cx="914400" cy="240632"/>
          </a:xfrm>
          <a:prstGeom prst="rect">
            <a:avLst/>
          </a:prstGeom>
        </p:spPr>
      </p:pic>
      <p:grpSp>
        <p:nvGrpSpPr>
          <p:cNvPr id="46" name="Group 45"/>
          <p:cNvGrpSpPr/>
          <p:nvPr/>
        </p:nvGrpSpPr>
        <p:grpSpPr>
          <a:xfrm rot="17938356">
            <a:off x="979706" y="3543083"/>
            <a:ext cx="582178" cy="1103986"/>
            <a:chOff x="2432230" y="2858589"/>
            <a:chExt cx="582156" cy="1113427"/>
          </a:xfrm>
        </p:grpSpPr>
        <p:pic>
          <p:nvPicPr>
            <p:cNvPr id="47" name="Picture 46"/>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rot="3667630">
              <a:off x="2249324" y="3041495"/>
              <a:ext cx="599441" cy="233629"/>
            </a:xfrm>
            <a:prstGeom prst="rect">
              <a:avLst/>
            </a:prstGeom>
          </p:spPr>
        </p:pic>
        <p:sp>
          <p:nvSpPr>
            <p:cNvPr id="48" name="Rectangle 47"/>
            <p:cNvSpPr/>
            <p:nvPr/>
          </p:nvSpPr>
          <p:spPr>
            <a:xfrm rot="3667630">
              <a:off x="2518165" y="3475796"/>
              <a:ext cx="653899" cy="33854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Franklin Gothic Book" panose="020B0503020102020204" pitchFamily="34" charset="0"/>
                </a:rPr>
                <a:t>Creo</a:t>
              </a:r>
            </a:p>
          </p:txBody>
        </p:sp>
      </p:grpSp>
      <p:pic>
        <p:nvPicPr>
          <p:cNvPr id="50" name="Picture 49"/>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6460579" y="4164059"/>
            <a:ext cx="882667" cy="168889"/>
          </a:xfrm>
          <a:prstGeom prst="rect">
            <a:avLst/>
          </a:prstGeom>
          <a:noFill/>
          <a:ln>
            <a:noFill/>
          </a:ln>
        </p:spPr>
      </p:pic>
      <p:sp>
        <p:nvSpPr>
          <p:cNvPr id="26" name="Rectangle 25"/>
          <p:cNvSpPr/>
          <p:nvPr/>
        </p:nvSpPr>
        <p:spPr>
          <a:xfrm>
            <a:off x="1" y="548640"/>
            <a:ext cx="12192000" cy="1200329"/>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u="none" strike="noStrike" kern="0" cap="none" spc="0" normalizeH="0" baseline="0" noProof="0" dirty="0">
                <a:ln>
                  <a:noFill/>
                </a:ln>
                <a:solidFill>
                  <a:srgbClr val="FFFFFF"/>
                </a:solidFill>
                <a:effectLst/>
                <a:uLnTx/>
                <a:uFillTx/>
                <a:latin typeface="Avenir" panose="020B0503020203020204" pitchFamily="34" charset="0"/>
                <a:cs typeface="Effra" panose="020B0603020203020204" pitchFamily="34" charset="0"/>
              </a:rPr>
              <a:t>Radeon</a:t>
            </a:r>
            <a:r>
              <a:rPr kumimoji="0" lang="en-US" sz="2400" u="none" strike="noStrike" kern="0" cap="none" spc="0" normalizeH="0" baseline="70000" noProof="0" dirty="0">
                <a:ln>
                  <a:noFill/>
                </a:ln>
                <a:solidFill>
                  <a:srgbClr val="FFFFFF"/>
                </a:solidFill>
                <a:effectLst/>
                <a:uLnTx/>
                <a:uFillTx/>
                <a:latin typeface="Avenir" panose="020B0503020203020204" pitchFamily="34" charset="0"/>
                <a:cs typeface="Effra" panose="020B0603020203020204" pitchFamily="34" charset="0"/>
              </a:rPr>
              <a:t>™</a:t>
            </a:r>
            <a:r>
              <a:rPr kumimoji="0" lang="en-US" sz="4400" u="none" strike="noStrike" kern="0" cap="none" spc="0" normalizeH="0" baseline="0" noProof="0" dirty="0">
                <a:ln>
                  <a:noFill/>
                </a:ln>
                <a:solidFill>
                  <a:srgbClr val="FFFFFF"/>
                </a:solidFill>
                <a:effectLst/>
                <a:uLnTx/>
                <a:uFillTx/>
                <a:latin typeface="Avenir" panose="020B0503020203020204" pitchFamily="34" charset="0"/>
                <a:cs typeface="Effra" panose="020B0603020203020204" pitchFamily="34" charset="0"/>
              </a:rPr>
              <a:t> Pro Software Certifications</a:t>
            </a:r>
            <a:br>
              <a:rPr kumimoji="0" lang="en-US" sz="4400" b="0" i="0" u="none" strike="noStrike" kern="0" cap="none" spc="0" normalizeH="0" baseline="0" noProof="0" dirty="0">
                <a:ln>
                  <a:noFill/>
                </a:ln>
                <a:solidFill>
                  <a:srgbClr val="FFFFFF"/>
                </a:solidFill>
                <a:effectLst/>
                <a:uLnTx/>
                <a:uFillTx/>
                <a:cs typeface="Effra Light" panose="020B0403020203020204" pitchFamily="34" charset="0"/>
              </a:rPr>
            </a:br>
            <a:r>
              <a:rPr kumimoji="0" lang="en-US" sz="28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AMD is Certified on Leading ISV Applications Professionals Use</a:t>
            </a:r>
          </a:p>
        </p:txBody>
      </p:sp>
      <p:sp>
        <p:nvSpPr>
          <p:cNvPr id="27" name="TextBox 1"/>
          <p:cNvSpPr txBox="1"/>
          <p:nvPr/>
        </p:nvSpPr>
        <p:spPr>
          <a:xfrm>
            <a:off x="8046090" y="3636510"/>
            <a:ext cx="1716451" cy="57361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85000"/>
              </a:lnSpc>
              <a:spcBef>
                <a:spcPts val="0"/>
              </a:spcBef>
              <a:spcAft>
                <a:spcPts val="0"/>
              </a:spcAft>
              <a:buClr>
                <a:srgbClr val="FFFFFF"/>
              </a:buClr>
              <a:buSzTx/>
              <a:buFontTx/>
              <a:buNone/>
              <a:tabLst/>
              <a:defRPr/>
            </a:pPr>
            <a:r>
              <a:rPr kumimoji="0" lang="en-US" sz="1800" b="0" i="0" u="none" strike="noStrike" kern="0" cap="none" spc="0" normalizeH="0" baseline="0" noProof="0" dirty="0">
                <a:ln>
                  <a:noFill/>
                </a:ln>
                <a:solidFill>
                  <a:srgbClr val="FFFFFF"/>
                </a:solidFill>
                <a:effectLst/>
                <a:uLnTx/>
                <a:uFillTx/>
                <a:latin typeface="Avenir" panose="020B0503020203020204" pitchFamily="34" charset="0"/>
                <a:cs typeface="Effra" panose="020B0603020203020204" pitchFamily="34" charset="0"/>
              </a:rPr>
              <a:t>Media &amp; Entertainment</a:t>
            </a:r>
            <a:endParaRPr kumimoji="0" lang="en-US" sz="1800" b="0" i="0" u="none" strike="noStrike" kern="0" cap="none" spc="0" normalizeH="0" baseline="0" noProof="0" dirty="0">
              <a:ln>
                <a:noFill/>
              </a:ln>
              <a:solidFill>
                <a:srgbClr val="FFFFFF"/>
              </a:solidFill>
              <a:effectLst/>
              <a:uLnTx/>
              <a:uFillTx/>
              <a:latin typeface="Avenir" panose="020B0503020203020204" pitchFamily="34" charset="0"/>
            </a:endParaRPr>
          </a:p>
        </p:txBody>
      </p:sp>
      <p:sp>
        <p:nvSpPr>
          <p:cNvPr id="28" name="TextBox 1"/>
          <p:cNvSpPr txBox="1"/>
          <p:nvPr/>
        </p:nvSpPr>
        <p:spPr>
          <a:xfrm>
            <a:off x="2466483" y="3636510"/>
            <a:ext cx="1716451" cy="57233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85000"/>
              </a:lnSpc>
              <a:spcBef>
                <a:spcPts val="0"/>
              </a:spcBef>
              <a:spcAft>
                <a:spcPts val="0"/>
              </a:spcAft>
              <a:buClr>
                <a:srgbClr val="FFFFFF"/>
              </a:buClr>
              <a:buSzTx/>
              <a:buFontTx/>
              <a:buNone/>
              <a:tabLst/>
              <a:defRPr/>
            </a:pPr>
            <a:r>
              <a:rPr kumimoji="0" lang="en-US" sz="1800" b="0" i="0" u="none" strike="noStrike" kern="0" cap="none" spc="0" normalizeH="0" baseline="0" noProof="0" dirty="0">
                <a:ln>
                  <a:noFill/>
                </a:ln>
                <a:solidFill>
                  <a:srgbClr val="FFFFFF"/>
                </a:solidFill>
                <a:effectLst/>
                <a:uLnTx/>
                <a:uFillTx/>
                <a:latin typeface="Avenir" panose="020B0503020203020204" pitchFamily="34" charset="0"/>
                <a:cs typeface="Effra" panose="020B0603020203020204" pitchFamily="34" charset="0"/>
              </a:rPr>
              <a:t>CAD &amp; Engineering</a:t>
            </a:r>
            <a:endParaRPr kumimoji="0" lang="en-US" sz="1800" b="0" i="0" u="none" strike="noStrike" kern="0" cap="none" spc="0" normalizeH="0" baseline="0" noProof="0" dirty="0">
              <a:ln>
                <a:noFill/>
              </a:ln>
              <a:solidFill>
                <a:srgbClr val="FFFFFF"/>
              </a:solidFill>
              <a:effectLst/>
              <a:uLnTx/>
              <a:uFillTx/>
              <a:latin typeface="Avenir" panose="020B0503020203020204" pitchFamily="34" charset="0"/>
            </a:endParaRPr>
          </a:p>
        </p:txBody>
      </p:sp>
      <p:sp>
        <p:nvSpPr>
          <p:cNvPr id="29" name="TextBox 1"/>
          <p:cNvSpPr txBox="1"/>
          <p:nvPr/>
        </p:nvSpPr>
        <p:spPr>
          <a:xfrm>
            <a:off x="3113391" y="5393592"/>
            <a:ext cx="988767"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600"/>
              </a:spcAft>
              <a:buClr>
                <a:srgbClr val="FFFFFF"/>
              </a:buClr>
              <a:buSzTx/>
              <a:buFontTx/>
              <a:buNone/>
              <a:tabLst/>
              <a:defRPr/>
            </a:pPr>
            <a:r>
              <a:rPr kumimoji="0" lang="en-US" sz="1600" b="0" i="0" u="none" strike="noStrike" kern="0" cap="none" spc="0" normalizeH="0" baseline="0" noProof="0" dirty="0">
                <a:ln>
                  <a:noFill/>
                </a:ln>
                <a:solidFill>
                  <a:srgbClr val="FFFFFF"/>
                </a:solidFill>
                <a:effectLst/>
                <a:uLnTx/>
                <a:uFillTx/>
                <a:latin typeface="Avenir" panose="020B0503020203020204" pitchFamily="34" charset="0"/>
                <a:cs typeface="Effra" panose="020B0603020203020204" pitchFamily="34" charset="0"/>
              </a:rPr>
              <a:t>Others</a:t>
            </a:r>
            <a:endParaRPr kumimoji="0" lang="en-US" sz="1600" b="0" i="0" u="none" strike="noStrike" kern="0" cap="none" spc="0" normalizeH="0" baseline="0" noProof="0" dirty="0">
              <a:ln>
                <a:noFill/>
              </a:ln>
              <a:solidFill>
                <a:srgbClr val="FFFFFF"/>
              </a:solidFill>
              <a:effectLst/>
              <a:uLnTx/>
              <a:uFillTx/>
              <a:latin typeface="Avenir" panose="020B0503020203020204" pitchFamily="34" charset="0"/>
            </a:endParaRPr>
          </a:p>
        </p:txBody>
      </p:sp>
      <p:cxnSp>
        <p:nvCxnSpPr>
          <p:cNvPr id="64" name="Straight Connector 63"/>
          <p:cNvCxnSpPr/>
          <p:nvPr/>
        </p:nvCxnSpPr>
        <p:spPr>
          <a:xfrm>
            <a:off x="6096000" y="2085435"/>
            <a:ext cx="0" cy="393192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12"/>
          <a:stretch>
            <a:fillRect/>
          </a:stretch>
        </p:blipFill>
        <p:spPr>
          <a:xfrm>
            <a:off x="4343305" y="2435222"/>
            <a:ext cx="1146048" cy="292608"/>
          </a:xfrm>
          <a:prstGeom prst="rect">
            <a:avLst/>
          </a:prstGeom>
        </p:spPr>
      </p:pic>
      <p:pic>
        <p:nvPicPr>
          <p:cNvPr id="6" name="Picture 5"/>
          <p:cNvPicPr>
            <a:picLocks noChangeAspect="1"/>
          </p:cNvPicPr>
          <p:nvPr/>
        </p:nvPicPr>
        <p:blipFill>
          <a:blip r:embed="rId13"/>
          <a:stretch>
            <a:fillRect/>
          </a:stretch>
        </p:blipFill>
        <p:spPr>
          <a:xfrm>
            <a:off x="1465894" y="5225223"/>
            <a:ext cx="976330" cy="265176"/>
          </a:xfrm>
          <a:prstGeom prst="rect">
            <a:avLst/>
          </a:prstGeom>
        </p:spPr>
      </p:pic>
      <p:pic>
        <p:nvPicPr>
          <p:cNvPr id="7" name="Picture 6"/>
          <p:cNvPicPr>
            <a:picLocks noChangeAspect="1"/>
          </p:cNvPicPr>
          <p:nvPr/>
        </p:nvPicPr>
        <p:blipFill>
          <a:blip r:embed="rId14"/>
          <a:stretch>
            <a:fillRect/>
          </a:stretch>
        </p:blipFill>
        <p:spPr>
          <a:xfrm>
            <a:off x="851802" y="3506194"/>
            <a:ext cx="684554" cy="246888"/>
          </a:xfrm>
          <a:prstGeom prst="rect">
            <a:avLst/>
          </a:prstGeom>
        </p:spPr>
      </p:pic>
      <p:sp>
        <p:nvSpPr>
          <p:cNvPr id="31" name="TextBox 30"/>
          <p:cNvSpPr txBox="1"/>
          <p:nvPr/>
        </p:nvSpPr>
        <p:spPr>
          <a:xfrm>
            <a:off x="2959418" y="6217148"/>
            <a:ext cx="6273165" cy="461665"/>
          </a:xfrm>
          <a:prstGeom prst="rect">
            <a:avLst/>
          </a:prstGeom>
          <a:noFill/>
        </p:spPr>
        <p:txBody>
          <a:bodyPr wrap="square" rtlCol="0">
            <a:spAutoFit/>
          </a:bodyPr>
          <a:lstStyle/>
          <a:p>
            <a:pPr algn="ctr">
              <a:spcAft>
                <a:spcPts val="600"/>
              </a:spcAft>
              <a:buClr>
                <a:srgbClr val="FFFFFF"/>
              </a:buClr>
              <a:defRPr/>
            </a:pPr>
            <a:r>
              <a:rPr lang="en-US" sz="800" dirty="0">
                <a:solidFill>
                  <a:srgbClr val="FFFFFF"/>
                </a:solidFill>
                <a:latin typeface="Avenir Light" panose="020B0402020203020204" pitchFamily="34" charset="0"/>
                <a:cs typeface="Effra Light" panose="020B0403020203020204" pitchFamily="34" charset="0"/>
              </a:rPr>
              <a:t>Use of third party marks / logos is for informational purposes only and no endorsement of or by AMD is intended or implied. GD-83</a:t>
            </a:r>
            <a:br>
              <a:rPr kumimoji="0" lang="en-US" sz="8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br>
            <a:r>
              <a:rPr lang="en-US" sz="800" kern="0" dirty="0">
                <a:solidFill>
                  <a:srgbClr val="FFFFFF"/>
                </a:solidFill>
                <a:latin typeface="Avenir Light" panose="020B0402020203020204" pitchFamily="34" charset="0"/>
                <a:cs typeface="Effra Light" panose="020B0403020203020204" pitchFamily="34" charset="0"/>
              </a:rPr>
              <a:t>Charts for illustrative purposes only. For more information about Radeon</a:t>
            </a:r>
            <a:r>
              <a:rPr lang="en-US" sz="800" kern="0" baseline="30000" dirty="0">
                <a:solidFill>
                  <a:srgbClr val="FFFFFF"/>
                </a:solidFill>
                <a:latin typeface="Avenir Light" panose="020B0402020203020204" pitchFamily="34" charset="0"/>
                <a:cs typeface="Effra Light" panose="020B0403020203020204" pitchFamily="34" charset="0"/>
              </a:rPr>
              <a:t>™</a:t>
            </a:r>
            <a:r>
              <a:rPr lang="en-US" sz="800" kern="0" dirty="0">
                <a:solidFill>
                  <a:srgbClr val="FFFFFF"/>
                </a:solidFill>
                <a:latin typeface="Avenir Light" panose="020B0402020203020204" pitchFamily="34" charset="0"/>
                <a:cs typeface="Effra Light" panose="020B0403020203020204" pitchFamily="34" charset="0"/>
              </a:rPr>
              <a:t> Pro Software certifications</a:t>
            </a:r>
            <a:r>
              <a:rPr lang="en-US" sz="8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please visit http://support.amd.com/en-us/download/workstation/certified</a:t>
            </a:r>
            <a:endParaRPr kumimoji="0" lang="en-US" sz="8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pic>
        <p:nvPicPr>
          <p:cNvPr id="39" name="Picture 38"/>
          <p:cNvPicPr>
            <a:picLocks noChangeAspect="1"/>
          </p:cNvPicPr>
          <p:nvPr/>
        </p:nvPicPr>
        <p:blipFill>
          <a:blip r:embed="rId15"/>
          <a:stretch>
            <a:fillRect/>
          </a:stretch>
        </p:blipFill>
        <p:spPr>
          <a:xfrm>
            <a:off x="10349491" y="4718784"/>
            <a:ext cx="1201036" cy="274320"/>
          </a:xfrm>
          <a:prstGeom prst="rect">
            <a:avLst/>
          </a:prstGeom>
          <a:effectLst>
            <a:outerShdw blurRad="50800" dist="38100" dir="2700000" algn="tl" rotWithShape="0">
              <a:prstClr val="black">
                <a:alpha val="40000"/>
              </a:prstClr>
            </a:outerShdw>
          </a:effectLst>
        </p:spPr>
      </p:pic>
      <p:pic>
        <p:nvPicPr>
          <p:cNvPr id="42" name="Picture 41"/>
          <p:cNvPicPr>
            <a:picLocks noChangeAspect="1"/>
          </p:cNvPicPr>
          <p:nvPr/>
        </p:nvPicPr>
        <p:blipFill rotWithShape="1">
          <a:blip r:embed="rId16"/>
          <a:srcRect l="1074" t="10396" r="1048" b="10942"/>
          <a:stretch/>
        </p:blipFill>
        <p:spPr>
          <a:xfrm>
            <a:off x="828913" y="4674595"/>
            <a:ext cx="1133856" cy="135001"/>
          </a:xfrm>
          <a:prstGeom prst="rect">
            <a:avLst/>
          </a:prstGeom>
        </p:spPr>
      </p:pic>
      <p:pic>
        <p:nvPicPr>
          <p:cNvPr id="44" name="Picture 43"/>
          <p:cNvPicPr>
            <a:picLocks noChangeAspect="1"/>
          </p:cNvPicPr>
          <p:nvPr/>
        </p:nvPicPr>
        <p:blipFill>
          <a:blip r:embed="rId17"/>
          <a:stretch>
            <a:fillRect/>
          </a:stretch>
        </p:blipFill>
        <p:spPr>
          <a:xfrm>
            <a:off x="10422351" y="4339583"/>
            <a:ext cx="1078994" cy="27432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12235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4815" r="8546" b="39385"/>
          <a:stretch/>
        </p:blipFill>
        <p:spPr>
          <a:xfrm>
            <a:off x="1" y="0"/>
            <a:ext cx="12192000" cy="5029200"/>
          </a:xfrm>
          <a:prstGeom prst="rect">
            <a:avLst/>
          </a:prstGeom>
        </p:spPr>
      </p:pic>
      <p:pic>
        <p:nvPicPr>
          <p:cNvPr id="6" name="Picture 5"/>
          <p:cNvPicPr>
            <a:picLocks noChangeAspect="1"/>
          </p:cNvPicPr>
          <p:nvPr/>
        </p:nvPicPr>
        <p:blipFill>
          <a:blip r:embed="rId4"/>
          <a:stretch>
            <a:fillRect/>
          </a:stretch>
        </p:blipFill>
        <p:spPr>
          <a:xfrm>
            <a:off x="5748027" y="2232257"/>
            <a:ext cx="2674286" cy="647619"/>
          </a:xfrm>
          <a:prstGeom prst="rect">
            <a:avLst/>
          </a:prstGeom>
        </p:spPr>
      </p:pic>
      <p:sp>
        <p:nvSpPr>
          <p:cNvPr id="32" name="Title 2"/>
          <p:cNvSpPr txBox="1">
            <a:spLocks/>
          </p:cNvSpPr>
          <p:nvPr/>
        </p:nvSpPr>
        <p:spPr>
          <a:xfrm>
            <a:off x="676019" y="2648168"/>
            <a:ext cx="4595772" cy="914016"/>
          </a:xfrm>
          <a:prstGeom prst="rect">
            <a:avLst/>
          </a:prstGeom>
          <a:effectLst/>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600"/>
              </a:spcAft>
              <a:buClrTx/>
              <a:buSzTx/>
              <a:buFontTx/>
              <a:buNone/>
              <a:tabLst/>
              <a:defRPr/>
            </a:pPr>
            <a:r>
              <a:rPr lang="en-CA" sz="2800" dirty="0">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Capture and Record Professional Workflows</a:t>
            </a:r>
            <a:endParaRPr kumimoji="0" lang="en-US" sz="2800" b="0" i="0" u="none" strike="noStrike" kern="1200" cap="none" spc="0" normalizeH="0" baseline="0" noProof="0" dirty="0">
              <a:ln>
                <a:noFill/>
              </a:ln>
              <a:solidFill>
                <a:schemeClr val="tx1"/>
              </a:solidFill>
              <a:effectLst>
                <a:outerShdw blurRad="50800" dist="38100" dir="2700000" algn="tl" rotWithShape="0">
                  <a:prstClr val="black">
                    <a:alpha val="40000"/>
                  </a:prstClr>
                </a:outerShdw>
              </a:effectLst>
              <a:uLnTx/>
              <a:uFillTx/>
              <a:latin typeface="Avenir Light" panose="020B0402020203020204" pitchFamily="34" charset="0"/>
              <a:cs typeface="Effra Light" panose="020B0403020203020204" pitchFamily="34" charset="0"/>
            </a:endParaRPr>
          </a:p>
        </p:txBody>
      </p:sp>
      <p:pic>
        <p:nvPicPr>
          <p:cNvPr id="44" name="Picture 4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pic>
        <p:nvPicPr>
          <p:cNvPr id="5" name="Picture 4"/>
          <p:cNvPicPr>
            <a:picLocks noChangeAspect="1"/>
          </p:cNvPicPr>
          <p:nvPr/>
        </p:nvPicPr>
        <p:blipFill>
          <a:blip r:embed="rId6"/>
          <a:stretch>
            <a:fillRect/>
          </a:stretch>
        </p:blipFill>
        <p:spPr>
          <a:xfrm>
            <a:off x="809308" y="1402842"/>
            <a:ext cx="3363772" cy="1115568"/>
          </a:xfrm>
          <a:prstGeom prst="rect">
            <a:avLst/>
          </a:prstGeom>
          <a:effectLst>
            <a:outerShdw blurRad="50800" dist="38100" dir="2700000" algn="tl" rotWithShape="0">
              <a:prstClr val="black">
                <a:alpha val="40000"/>
              </a:prstClr>
            </a:outerShdw>
          </a:effectLst>
        </p:spPr>
      </p:pic>
      <p:cxnSp>
        <p:nvCxnSpPr>
          <p:cNvPr id="70" name="Straight Connector 69"/>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EC838408-F312-4FE1-8158-F0C281C924E4}"/>
              </a:ext>
            </a:extLst>
          </p:cNvPr>
          <p:cNvGrpSpPr/>
          <p:nvPr/>
        </p:nvGrpSpPr>
        <p:grpSpPr>
          <a:xfrm>
            <a:off x="3350454" y="5172515"/>
            <a:ext cx="5491093" cy="1097280"/>
            <a:chOff x="3350454" y="5172515"/>
            <a:chExt cx="5491093" cy="1097280"/>
          </a:xfrm>
        </p:grpSpPr>
        <p:cxnSp>
          <p:nvCxnSpPr>
            <p:cNvPr id="43" name="Straight Connector 42">
              <a:extLst>
                <a:ext uri="{FF2B5EF4-FFF2-40B4-BE49-F238E27FC236}">
                  <a16:creationId xmlns:a16="http://schemas.microsoft.com/office/drawing/2014/main" id="{09946E4B-04A7-4875-A401-3E3F0D4E8CE1}"/>
                </a:ext>
              </a:extLst>
            </p:cNvPr>
            <p:cNvCxnSpPr/>
            <p:nvPr/>
          </p:nvCxnSpPr>
          <p:spPr>
            <a:xfrm>
              <a:off x="6096000" y="5263955"/>
              <a:ext cx="0" cy="91440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BFC964A-C5D1-4865-AD59-C2091011FD54}"/>
                </a:ext>
              </a:extLst>
            </p:cNvPr>
            <p:cNvCxnSpPr/>
            <p:nvPr/>
          </p:nvCxnSpPr>
          <p:spPr>
            <a:xfrm>
              <a:off x="3350454" y="5172515"/>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8128C44-11B1-496B-A15F-236B642781F8}"/>
                </a:ext>
              </a:extLst>
            </p:cNvPr>
            <p:cNvCxnSpPr/>
            <p:nvPr/>
          </p:nvCxnSpPr>
          <p:spPr>
            <a:xfrm>
              <a:off x="8841547" y="5172515"/>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D0BD44B3-16B0-4B24-9E83-A6DB77A380EB}"/>
              </a:ext>
            </a:extLst>
          </p:cNvPr>
          <p:cNvGrpSpPr/>
          <p:nvPr/>
        </p:nvGrpSpPr>
        <p:grpSpPr>
          <a:xfrm>
            <a:off x="800117" y="5341029"/>
            <a:ext cx="2367434" cy="914591"/>
            <a:chOff x="800117" y="5099094"/>
            <a:chExt cx="2367434" cy="914591"/>
          </a:xfrm>
        </p:grpSpPr>
        <p:sp>
          <p:nvSpPr>
            <p:cNvPr id="46" name="Rectangle 45">
              <a:extLst>
                <a:ext uri="{FF2B5EF4-FFF2-40B4-BE49-F238E27FC236}">
                  <a16:creationId xmlns:a16="http://schemas.microsoft.com/office/drawing/2014/main" id="{DDE3980A-F8A6-4056-B1E6-67905334D4B8}"/>
                </a:ext>
              </a:extLst>
            </p:cNvPr>
            <p:cNvSpPr/>
            <p:nvPr/>
          </p:nvSpPr>
          <p:spPr>
            <a:xfrm>
              <a:off x="800117" y="5099094"/>
              <a:ext cx="2367434"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ea typeface="Times New Roman" panose="02020603050405020304" pitchFamily="18" charset="0"/>
                  <a:cs typeface="Effra" panose="020B0603020203020204" pitchFamily="34" charset="0"/>
                </a:rPr>
                <a:t>Higher Recording </a:t>
              </a:r>
              <a:r>
                <a:rPr lang="en-US" sz="1500" dirty="0">
                  <a:solidFill>
                    <a:prstClr val="white"/>
                  </a:solidFill>
                  <a:latin typeface="Avenir Light" panose="020B0402020203020204" pitchFamily="34" charset="0"/>
                  <a:cs typeface="Effra" panose="020B0603020203020204" pitchFamily="34" charset="0"/>
                </a:rPr>
                <a:t>B</a:t>
              </a:r>
              <a:r>
                <a:rPr kumimoji="0" lang="en-US" sz="1500" b="0" i="0" u="none" strike="noStrike" kern="1200" cap="none" spc="0" normalizeH="0" baseline="0" noProof="0" dirty="0" err="1">
                  <a:ln>
                    <a:noFill/>
                  </a:ln>
                  <a:solidFill>
                    <a:prstClr val="white"/>
                  </a:solidFill>
                  <a:effectLst/>
                  <a:uLnTx/>
                  <a:uFillTx/>
                  <a:latin typeface="Avenir Light" panose="020B0402020203020204" pitchFamily="34" charset="0"/>
                  <a:cs typeface="Effra" panose="020B0603020203020204" pitchFamily="34" charset="0"/>
                </a:rPr>
                <a:t>itrate</a:t>
              </a:r>
              <a:endPar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cs typeface="Effra" panose="020B0603020203020204" pitchFamily="34" charset="0"/>
              </a:endParaRPr>
            </a:p>
          </p:txBody>
        </p:sp>
        <p:sp>
          <p:nvSpPr>
            <p:cNvPr id="47" name="TextBox 46">
              <a:extLst>
                <a:ext uri="{FF2B5EF4-FFF2-40B4-BE49-F238E27FC236}">
                  <a16:creationId xmlns:a16="http://schemas.microsoft.com/office/drawing/2014/main" id="{3DEB2B37-0788-428A-9952-5909A29FB86C}"/>
                </a:ext>
              </a:extLst>
            </p:cNvPr>
            <p:cNvSpPr txBox="1"/>
            <p:nvPr/>
          </p:nvSpPr>
          <p:spPr>
            <a:xfrm>
              <a:off x="915272" y="5552020"/>
              <a:ext cx="213712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
                  <a:srgbClr val="FFFFFF"/>
                </a:buClr>
                <a:buSzTx/>
                <a:buFontTx/>
                <a:buNone/>
                <a:tabLst/>
                <a:defRPr/>
              </a:pPr>
              <a:r>
                <a:rPr kumimoji="0" lang="en-US" b="0" i="0" u="none" strike="noStrike" kern="1200" cap="none" spc="0" normalizeH="0" baseline="46000" noProof="0" dirty="0">
                  <a:ln>
                    <a:noFill/>
                  </a:ln>
                  <a:solidFill>
                    <a:srgbClr val="FFFFFF"/>
                  </a:solidFill>
                  <a:effectLst/>
                  <a:uLnTx/>
                  <a:uFillTx/>
                  <a:latin typeface="Avenir Heavy" panose="020B0703020203020204" pitchFamily="34" charset="0"/>
                  <a:cs typeface="Effra Medium" panose="020B0703020203020204" pitchFamily="34" charset="0"/>
                </a:rPr>
                <a:t>Up to </a:t>
              </a:r>
              <a:r>
                <a:rPr kumimoji="0" lang="en-US" sz="2400" b="0" i="0" u="none" strike="noStrike" kern="1200" cap="none" spc="0" normalizeH="0" baseline="0" noProof="0" dirty="0">
                  <a:ln>
                    <a:noFill/>
                  </a:ln>
                  <a:solidFill>
                    <a:srgbClr val="FFFFFF"/>
                  </a:solidFill>
                  <a:effectLst/>
                  <a:uLnTx/>
                  <a:uFillTx/>
                  <a:latin typeface="Avenir Heavy" panose="020B0703020203020204" pitchFamily="34" charset="0"/>
                  <a:cs typeface="Effra Medium" panose="020B0703020203020204" pitchFamily="34" charset="0"/>
                </a:rPr>
                <a:t>100 Mbps</a:t>
              </a:r>
            </a:p>
          </p:txBody>
        </p:sp>
      </p:grpSp>
      <p:grpSp>
        <p:nvGrpSpPr>
          <p:cNvPr id="13" name="Group 12">
            <a:extLst>
              <a:ext uri="{FF2B5EF4-FFF2-40B4-BE49-F238E27FC236}">
                <a16:creationId xmlns:a16="http://schemas.microsoft.com/office/drawing/2014/main" id="{7A4B5CD2-9637-4491-8DD6-262FA409A141}"/>
              </a:ext>
            </a:extLst>
          </p:cNvPr>
          <p:cNvGrpSpPr/>
          <p:nvPr/>
        </p:nvGrpSpPr>
        <p:grpSpPr>
          <a:xfrm>
            <a:off x="6072309" y="5341029"/>
            <a:ext cx="2794652" cy="1008562"/>
            <a:chOff x="6072309" y="5099094"/>
            <a:chExt cx="2794652" cy="1008562"/>
          </a:xfrm>
        </p:grpSpPr>
        <p:sp>
          <p:nvSpPr>
            <p:cNvPr id="49" name="Rectangle 48">
              <a:extLst>
                <a:ext uri="{FF2B5EF4-FFF2-40B4-BE49-F238E27FC236}">
                  <a16:creationId xmlns:a16="http://schemas.microsoft.com/office/drawing/2014/main" id="{9FC8967F-5435-4657-8688-BC5D369A5530}"/>
                </a:ext>
              </a:extLst>
            </p:cNvPr>
            <p:cNvSpPr/>
            <p:nvPr/>
          </p:nvSpPr>
          <p:spPr>
            <a:xfrm>
              <a:off x="6072309" y="5099094"/>
              <a:ext cx="2794652"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ea typeface="Times New Roman" panose="02020603050405020304" pitchFamily="18" charset="0"/>
                  <a:cs typeface="Effra" panose="020B0603020203020204" pitchFamily="34" charset="0"/>
                </a:rPr>
                <a:t>Refined Notifications</a:t>
              </a:r>
              <a:endPar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cs typeface="Effra" panose="020B0603020203020204" pitchFamily="34" charset="0"/>
              </a:endParaRPr>
            </a:p>
          </p:txBody>
        </p:sp>
        <p:grpSp>
          <p:nvGrpSpPr>
            <p:cNvPr id="9" name="Group 8">
              <a:extLst>
                <a:ext uri="{FF2B5EF4-FFF2-40B4-BE49-F238E27FC236}">
                  <a16:creationId xmlns:a16="http://schemas.microsoft.com/office/drawing/2014/main" id="{57423A86-97E7-4F4F-BE8B-DE1ED1623ECA}"/>
                </a:ext>
              </a:extLst>
            </p:cNvPr>
            <p:cNvGrpSpPr/>
            <p:nvPr/>
          </p:nvGrpSpPr>
          <p:grpSpPr>
            <a:xfrm>
              <a:off x="7241035" y="5522881"/>
              <a:ext cx="457200" cy="584775"/>
              <a:chOff x="7241035" y="5665598"/>
              <a:chExt cx="457200" cy="584775"/>
            </a:xfrm>
          </p:grpSpPr>
          <p:sp>
            <p:nvSpPr>
              <p:cNvPr id="51" name="Oval 50">
                <a:extLst>
                  <a:ext uri="{FF2B5EF4-FFF2-40B4-BE49-F238E27FC236}">
                    <a16:creationId xmlns:a16="http://schemas.microsoft.com/office/drawing/2014/main" id="{C8796BA7-7218-4AD8-A9C2-657F4A3BB9E5}"/>
                  </a:ext>
                </a:extLst>
              </p:cNvPr>
              <p:cNvSpPr/>
              <p:nvPr/>
            </p:nvSpPr>
            <p:spPr>
              <a:xfrm>
                <a:off x="7241035" y="5696969"/>
                <a:ext cx="457200" cy="457200"/>
              </a:xfrm>
              <a:prstGeom prst="ellipse">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Effra Light"/>
                  <a:ea typeface="+mn-ea"/>
                  <a:cs typeface="+mn-cs"/>
                </a:endParaRPr>
              </a:p>
            </p:txBody>
          </p:sp>
          <p:sp>
            <p:nvSpPr>
              <p:cNvPr id="52" name="TextBox 51">
                <a:extLst>
                  <a:ext uri="{FF2B5EF4-FFF2-40B4-BE49-F238E27FC236}">
                    <a16:creationId xmlns:a16="http://schemas.microsoft.com/office/drawing/2014/main" id="{380CEA4C-0BBF-4138-8FA6-3A962E64D450}"/>
                  </a:ext>
                </a:extLst>
              </p:cNvPr>
              <p:cNvSpPr txBox="1"/>
              <p:nvPr/>
            </p:nvSpPr>
            <p:spPr>
              <a:xfrm>
                <a:off x="7326662" y="5665598"/>
                <a:ext cx="30970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600"/>
                  </a:spcAft>
                  <a:buClr>
                    <a:srgbClr val="FFFFFF"/>
                  </a:buClr>
                  <a:buSzTx/>
                  <a:buFontTx/>
                  <a:buNone/>
                  <a:tabLst/>
                  <a:defRPr/>
                </a:pPr>
                <a:r>
                  <a:rPr kumimoji="0" lang="en-US" sz="3200" b="0" i="0" u="none" strike="noStrike" kern="1200" cap="none" spc="0" normalizeH="0" baseline="0" noProof="0" dirty="0">
                    <a:ln>
                      <a:noFill/>
                    </a:ln>
                    <a:solidFill>
                      <a:srgbClr val="FFFFFF"/>
                    </a:solidFill>
                    <a:effectLst/>
                    <a:uLnTx/>
                    <a:uFillTx/>
                    <a:latin typeface="Effra Medium" panose="020B0703020203020204" pitchFamily="34" charset="0"/>
                    <a:ea typeface="+mn-ea"/>
                    <a:cs typeface="Effra Medium" panose="020B0703020203020204" pitchFamily="34" charset="0"/>
                  </a:rPr>
                  <a:t>!</a:t>
                </a:r>
              </a:p>
            </p:txBody>
          </p:sp>
        </p:grpSp>
      </p:grpSp>
      <p:grpSp>
        <p:nvGrpSpPr>
          <p:cNvPr id="12" name="Group 11">
            <a:extLst>
              <a:ext uri="{FF2B5EF4-FFF2-40B4-BE49-F238E27FC236}">
                <a16:creationId xmlns:a16="http://schemas.microsoft.com/office/drawing/2014/main" id="{8058337C-400F-4C12-A2C3-B3FA278EDB66}"/>
              </a:ext>
            </a:extLst>
          </p:cNvPr>
          <p:cNvGrpSpPr/>
          <p:nvPr/>
        </p:nvGrpSpPr>
        <p:grpSpPr>
          <a:xfrm>
            <a:off x="3349165" y="5341029"/>
            <a:ext cx="2752225" cy="947698"/>
            <a:chOff x="3349165" y="5099094"/>
            <a:chExt cx="2752225" cy="947698"/>
          </a:xfrm>
        </p:grpSpPr>
        <p:sp>
          <p:nvSpPr>
            <p:cNvPr id="54" name="Rectangle 53">
              <a:extLst>
                <a:ext uri="{FF2B5EF4-FFF2-40B4-BE49-F238E27FC236}">
                  <a16:creationId xmlns:a16="http://schemas.microsoft.com/office/drawing/2014/main" id="{9573B491-9935-4189-B339-1DB250824428}"/>
                </a:ext>
              </a:extLst>
            </p:cNvPr>
            <p:cNvSpPr/>
            <p:nvPr/>
          </p:nvSpPr>
          <p:spPr>
            <a:xfrm>
              <a:off x="3349165" y="5099094"/>
              <a:ext cx="2752225"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ea typeface="Times New Roman" panose="02020603050405020304" pitchFamily="18" charset="0"/>
                  <a:cs typeface="Effra" panose="020B0603020203020204" pitchFamily="34" charset="0"/>
                </a:rPr>
                <a:t>Camera T</a:t>
              </a:r>
              <a:r>
                <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cs typeface="Effra" panose="020B0603020203020204" pitchFamily="34" charset="0"/>
                </a:rPr>
                <a:t>ransparency</a:t>
              </a:r>
            </a:p>
          </p:txBody>
        </p:sp>
        <p:pic>
          <p:nvPicPr>
            <p:cNvPr id="55" name="Picture 54">
              <a:extLst>
                <a:ext uri="{FF2B5EF4-FFF2-40B4-BE49-F238E27FC236}">
                  <a16:creationId xmlns:a16="http://schemas.microsoft.com/office/drawing/2014/main" id="{B77DA674-1670-48A5-A4E4-018C2C1273B6}"/>
                </a:ext>
              </a:extLst>
            </p:cNvPr>
            <p:cNvPicPr>
              <a:picLocks noChangeAspect="1"/>
            </p:cNvPicPr>
            <p:nvPr/>
          </p:nvPicPr>
          <p:blipFill>
            <a:blip r:embed="rId7"/>
            <a:stretch>
              <a:fillRect/>
            </a:stretch>
          </p:blipFill>
          <p:spPr>
            <a:xfrm>
              <a:off x="4461338" y="5518912"/>
              <a:ext cx="527880" cy="527880"/>
            </a:xfrm>
            <a:prstGeom prst="rect">
              <a:avLst/>
            </a:prstGeom>
          </p:spPr>
        </p:pic>
      </p:grpSp>
      <p:grpSp>
        <p:nvGrpSpPr>
          <p:cNvPr id="14" name="Group 13">
            <a:extLst>
              <a:ext uri="{FF2B5EF4-FFF2-40B4-BE49-F238E27FC236}">
                <a16:creationId xmlns:a16="http://schemas.microsoft.com/office/drawing/2014/main" id="{5B4C1759-B5FC-433A-831F-EA85D54D2DB4}"/>
              </a:ext>
            </a:extLst>
          </p:cNvPr>
          <p:cNvGrpSpPr/>
          <p:nvPr/>
        </p:nvGrpSpPr>
        <p:grpSpPr>
          <a:xfrm>
            <a:off x="8947048" y="5341029"/>
            <a:ext cx="2522236" cy="949999"/>
            <a:chOff x="8947048" y="5099094"/>
            <a:chExt cx="2522236" cy="949999"/>
          </a:xfrm>
        </p:grpSpPr>
        <p:sp>
          <p:nvSpPr>
            <p:cNvPr id="56" name="Rectangle 55">
              <a:extLst>
                <a:ext uri="{FF2B5EF4-FFF2-40B4-BE49-F238E27FC236}">
                  <a16:creationId xmlns:a16="http://schemas.microsoft.com/office/drawing/2014/main" id="{87C51B48-1946-449D-AFBB-63CC19AA79EE}"/>
                </a:ext>
              </a:extLst>
            </p:cNvPr>
            <p:cNvSpPr/>
            <p:nvPr/>
          </p:nvSpPr>
          <p:spPr>
            <a:xfrm>
              <a:off x="8947048" y="5099094"/>
              <a:ext cx="2522236" cy="3231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cs typeface="Effra" panose="020B0603020203020204" pitchFamily="34" charset="0"/>
                </a:rPr>
                <a:t>Enhanced Audio </a:t>
              </a:r>
              <a:r>
                <a:rPr lang="en-US" sz="1500" dirty="0">
                  <a:solidFill>
                    <a:prstClr val="white"/>
                  </a:solidFill>
                  <a:latin typeface="Avenir Light" panose="020B0402020203020204" pitchFamily="34" charset="0"/>
                  <a:cs typeface="Effra" panose="020B0603020203020204" pitchFamily="34" charset="0"/>
                </a:rPr>
                <a:t>C</a:t>
              </a:r>
              <a:r>
                <a:rPr kumimoji="0" lang="en-US" sz="1500" b="0" i="0" u="none" strike="noStrike" kern="1200" cap="none" spc="0" normalizeH="0" baseline="0" noProof="0" dirty="0" err="1">
                  <a:ln>
                    <a:noFill/>
                  </a:ln>
                  <a:solidFill>
                    <a:prstClr val="white"/>
                  </a:solidFill>
                  <a:effectLst/>
                  <a:uLnTx/>
                  <a:uFillTx/>
                  <a:latin typeface="Avenir Light" panose="020B0402020203020204" pitchFamily="34" charset="0"/>
                  <a:cs typeface="Effra" panose="020B0603020203020204" pitchFamily="34" charset="0"/>
                </a:rPr>
                <a:t>ontrols</a:t>
              </a:r>
              <a:endParaRPr kumimoji="0" lang="en-US" sz="1500" b="0" i="0" u="none" strike="noStrike" kern="1200" cap="none" spc="0" normalizeH="0" baseline="0" noProof="0" dirty="0">
                <a:ln>
                  <a:noFill/>
                </a:ln>
                <a:solidFill>
                  <a:prstClr val="white"/>
                </a:solidFill>
                <a:effectLst/>
                <a:uLnTx/>
                <a:uFillTx/>
                <a:latin typeface="Avenir Light" panose="020B0402020203020204" pitchFamily="34" charset="0"/>
                <a:cs typeface="Effra" panose="020B0603020203020204" pitchFamily="34" charset="0"/>
              </a:endParaRPr>
            </a:p>
          </p:txBody>
        </p:sp>
        <p:pic>
          <p:nvPicPr>
            <p:cNvPr id="57" name="Picture 56">
              <a:extLst>
                <a:ext uri="{FF2B5EF4-FFF2-40B4-BE49-F238E27FC236}">
                  <a16:creationId xmlns:a16="http://schemas.microsoft.com/office/drawing/2014/main" id="{17A7BAEC-3227-49FD-BF3D-FD1A5F6ED10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03687" y="5516612"/>
              <a:ext cx="808958" cy="532481"/>
            </a:xfrm>
            <a:prstGeom prst="rect">
              <a:avLst/>
            </a:prstGeom>
          </p:spPr>
        </p:pic>
      </p:grpSp>
      <p:sp>
        <p:nvSpPr>
          <p:cNvPr id="58" name="Title 2">
            <a:extLst>
              <a:ext uri="{FF2B5EF4-FFF2-40B4-BE49-F238E27FC236}">
                <a16:creationId xmlns:a16="http://schemas.microsoft.com/office/drawing/2014/main" id="{EB65659C-54CD-4F15-B78D-EE712C0A6BC9}"/>
              </a:ext>
            </a:extLst>
          </p:cNvPr>
          <p:cNvSpPr txBox="1">
            <a:spLocks/>
          </p:cNvSpPr>
          <p:nvPr/>
        </p:nvSpPr>
        <p:spPr>
          <a:xfrm>
            <a:off x="1115854" y="6322974"/>
            <a:ext cx="9960293"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Compatible with: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WX series,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SSG,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Duo series, AMD FirePro</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W series, </a:t>
            </a:r>
            <a: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and Radeon</a:t>
            </a:r>
            <a:r>
              <a:rPr kumimoji="0" lang="en-US" sz="8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 Vega Frontier Edition. Supports: Windows</a:t>
            </a:r>
            <a:r>
              <a:rPr kumimoji="0" lang="en-US" sz="8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 7/10</a:t>
            </a:r>
          </a:p>
        </p:txBody>
      </p:sp>
      <p:sp>
        <p:nvSpPr>
          <p:cNvPr id="16" name="Rectangle 15">
            <a:extLst>
              <a:ext uri="{FF2B5EF4-FFF2-40B4-BE49-F238E27FC236}">
                <a16:creationId xmlns:a16="http://schemas.microsoft.com/office/drawing/2014/main" id="{A9F39D45-AF00-489F-A343-552C2E656350}"/>
              </a:ext>
            </a:extLst>
          </p:cNvPr>
          <p:cNvSpPr/>
          <p:nvPr/>
        </p:nvSpPr>
        <p:spPr>
          <a:xfrm>
            <a:off x="5286804" y="5005291"/>
            <a:ext cx="1618392" cy="369332"/>
          </a:xfrm>
          <a:prstGeom prst="rect">
            <a:avLst/>
          </a:prstGeom>
        </p:spPr>
        <p:txBody>
          <a:bodyPr wrap="none">
            <a:spAutoFit/>
          </a:bodyPr>
          <a:lstStyle/>
          <a:p>
            <a:pPr lvl="0">
              <a:lnSpc>
                <a:spcPct val="100000"/>
              </a:lnSpc>
              <a:spcAft>
                <a:spcPts val="600"/>
              </a:spcAft>
              <a:defRPr/>
            </a:pPr>
            <a:r>
              <a:rPr lang="en-US" i="1" dirty="0">
                <a:solidFill>
                  <a:srgbClr val="FFFFFF"/>
                </a:solidFill>
                <a:latin typeface="Avenir" panose="020B0503020203020204" pitchFamily="34" charset="0"/>
                <a:cs typeface="Effra" panose="020B0603020203020204" pitchFamily="34" charset="0"/>
              </a:rPr>
              <a:t>New </a:t>
            </a:r>
            <a:r>
              <a:rPr lang="en-US" b="1" i="1" dirty="0">
                <a:solidFill>
                  <a:srgbClr val="FFFFFF"/>
                </a:solidFill>
                <a:latin typeface="Avenir" panose="020B0503020203020204" pitchFamily="34" charset="0"/>
                <a:cs typeface="Effra" panose="020B0603020203020204" pitchFamily="34" charset="0"/>
              </a:rPr>
              <a:t>Features</a:t>
            </a:r>
          </a:p>
        </p:txBody>
      </p:sp>
    </p:spTree>
    <p:extLst>
      <p:ext uri="{BB962C8B-B14F-4D97-AF65-F5344CB8AC3E}">
        <p14:creationId xmlns:p14="http://schemas.microsoft.com/office/powerpoint/2010/main" val="10592975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rot="16200000">
            <a:off x="3578647" y="-3578646"/>
            <a:ext cx="5034707" cy="12192001"/>
          </a:xfrm>
          <a:prstGeom prst="rect">
            <a:avLst/>
          </a:prstGeom>
          <a:gradFill>
            <a:gsLst>
              <a:gs pos="99000">
                <a:srgbClr val="0000E1"/>
              </a:gs>
              <a:gs pos="0">
                <a:srgbClr val="0000E1">
                  <a:alpha val="25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pic>
        <p:nvPicPr>
          <p:cNvPr id="31" name="Picture 30"/>
          <p:cNvPicPr>
            <a:picLocks noChangeAspect="1"/>
          </p:cNvPicPr>
          <p:nvPr/>
        </p:nvPicPr>
        <p:blipFill>
          <a:blip r:embed="rId3"/>
          <a:stretch>
            <a:fillRect/>
          </a:stretch>
        </p:blipFill>
        <p:spPr>
          <a:xfrm>
            <a:off x="479407" y="1594660"/>
            <a:ext cx="4856543" cy="2354776"/>
          </a:xfrm>
          <a:prstGeom prst="rect">
            <a:avLst/>
          </a:prstGeom>
          <a:effectLst>
            <a:reflection blurRad="6350" stA="52000" endA="300" endPos="25000" dir="5400000" sy="-100000" algn="bl" rotWithShape="0"/>
          </a:effectLst>
          <a:scene3d>
            <a:camera prst="perspectiveContrastingRightFacing">
              <a:rot lat="486000" lon="19530000" rev="174000"/>
            </a:camera>
            <a:lightRig rig="threePt" dir="t"/>
          </a:scene3d>
        </p:spPr>
      </p:pic>
      <p:pic>
        <p:nvPicPr>
          <p:cNvPr id="32" name="Picture 31"/>
          <p:cNvPicPr>
            <a:picLocks noChangeAspect="1"/>
          </p:cNvPicPr>
          <p:nvPr/>
        </p:nvPicPr>
        <p:blipFill>
          <a:blip r:embed="rId4"/>
          <a:stretch>
            <a:fillRect/>
          </a:stretch>
        </p:blipFill>
        <p:spPr>
          <a:xfrm>
            <a:off x="6873369" y="1594660"/>
            <a:ext cx="4856384" cy="2358983"/>
          </a:xfrm>
          <a:prstGeom prst="rect">
            <a:avLst/>
          </a:prstGeom>
          <a:effectLst>
            <a:reflection blurRad="6350" stA="52000" endA="300" endPos="25000" dir="5400000" sy="-100000" algn="bl" rotWithShape="0"/>
          </a:effectLst>
          <a:scene3d>
            <a:camera prst="perspectiveContrastingRightFacing">
              <a:rot lat="486000" lon="2070000" rev="21426000"/>
            </a:camera>
            <a:lightRig rig="threePt" dir="t"/>
          </a:scene3d>
        </p:spPr>
      </p:pic>
      <p:sp>
        <p:nvSpPr>
          <p:cNvPr id="46" name="TextBox 45"/>
          <p:cNvSpPr txBox="1"/>
          <p:nvPr/>
        </p:nvSpPr>
        <p:spPr>
          <a:xfrm>
            <a:off x="381407" y="5952459"/>
            <a:ext cx="3202854" cy="3231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dirty="0">
                <a:ln>
                  <a:noFill/>
                </a:ln>
                <a:effectLst/>
                <a:uLnTx/>
                <a:uFillTx/>
                <a:latin typeface="Avenir Light" panose="020B0402020203020204" pitchFamily="34" charset="0"/>
              </a:rPr>
              <a:t>Swap</a:t>
            </a:r>
            <a:r>
              <a:rPr kumimoji="0" lang="en-US" sz="1500" b="0" i="0" u="none" strike="noStrike" kern="0" cap="none" spc="0" normalizeH="0" noProof="0" dirty="0">
                <a:ln>
                  <a:noFill/>
                </a:ln>
                <a:effectLst/>
                <a:uLnTx/>
                <a:uFillTx/>
                <a:latin typeface="Avenir Light" panose="020B0402020203020204" pitchFamily="34" charset="0"/>
              </a:rPr>
              <a:t> </a:t>
            </a:r>
            <a:r>
              <a:rPr kumimoji="0" lang="en-US" sz="1500" b="0" i="0" u="none" strike="noStrike" kern="0" cap="none" spc="0" normalizeH="0" baseline="0" noProof="0" dirty="0">
                <a:ln>
                  <a:noFill/>
                </a:ln>
                <a:effectLst/>
                <a:uLnTx/>
                <a:uFillTx/>
                <a:latin typeface="Avenir Light" panose="020B0402020203020204" pitchFamily="34" charset="0"/>
              </a:rPr>
              <a:t>Between Up to</a:t>
            </a:r>
            <a:r>
              <a:rPr lang="en-US" sz="1500" kern="0" noProof="0" dirty="0">
                <a:latin typeface="Avenir Light" panose="020B0402020203020204" pitchFamily="34" charset="0"/>
              </a:rPr>
              <a:t> </a:t>
            </a:r>
            <a:r>
              <a:rPr kumimoji="0" lang="en-US" sz="1500" b="0" i="0" u="none" strike="noStrike" kern="0" cap="none" spc="0" normalizeH="0" noProof="0" dirty="0">
                <a:ln>
                  <a:noFill/>
                </a:ln>
                <a:effectLst/>
                <a:uLnTx/>
                <a:uFillTx/>
                <a:latin typeface="Avenir Light" panose="020B0402020203020204" pitchFamily="34" charset="0"/>
              </a:rPr>
              <a:t>Three</a:t>
            </a:r>
            <a:r>
              <a:rPr lang="en-US" sz="1500" kern="0" dirty="0">
                <a:latin typeface="Avenir Light" panose="020B0402020203020204" pitchFamily="34" charset="0"/>
              </a:rPr>
              <a:t> </a:t>
            </a:r>
            <a:r>
              <a:rPr kumimoji="0" lang="en-US" sz="1500" b="0" i="0" u="none" strike="noStrike" kern="0" cap="none" spc="0" normalizeH="0" noProof="0" dirty="0">
                <a:ln>
                  <a:noFill/>
                </a:ln>
                <a:effectLst/>
                <a:uLnTx/>
                <a:uFillTx/>
                <a:latin typeface="Avenir Light" panose="020B0402020203020204" pitchFamily="34" charset="0"/>
              </a:rPr>
              <a:t>Drivers</a:t>
            </a:r>
            <a:r>
              <a:rPr kumimoji="0" lang="en-US" sz="1500" b="0" i="0" u="none" strike="noStrike" kern="0" cap="none" spc="0" normalizeH="0" baseline="30000" noProof="0" dirty="0">
                <a:ln>
                  <a:noFill/>
                </a:ln>
                <a:effectLst/>
                <a:uLnTx/>
                <a:uFillTx/>
                <a:latin typeface="Avenir Light" panose="020B0402020203020204" pitchFamily="34" charset="0"/>
              </a:rPr>
              <a:t>*</a:t>
            </a:r>
          </a:p>
        </p:txBody>
      </p:sp>
      <p:sp>
        <p:nvSpPr>
          <p:cNvPr id="47" name="TextBox 46"/>
          <p:cNvSpPr txBox="1"/>
          <p:nvPr/>
        </p:nvSpPr>
        <p:spPr>
          <a:xfrm>
            <a:off x="3799696" y="5950817"/>
            <a:ext cx="4592609" cy="323165"/>
          </a:xfrm>
          <a:prstGeom prst="rect">
            <a:avLst/>
          </a:prstGeom>
          <a:noFill/>
        </p:spPr>
        <p:txBody>
          <a:bodyPr wrap="square" rtlCol="0">
            <a:spAutoFit/>
          </a:bodyPr>
          <a:lstStyle/>
          <a:p>
            <a:pPr lvl="0" algn="ctr">
              <a:defRPr/>
            </a:pPr>
            <a:r>
              <a:rPr lang="en-US" sz="1500" kern="0" dirty="0">
                <a:latin typeface="Avenir Light" panose="020B0402020203020204" pitchFamily="34" charset="0"/>
              </a:rPr>
              <a:t>Streamline Game Design Workflows</a:t>
            </a:r>
          </a:p>
        </p:txBody>
      </p:sp>
      <p:sp>
        <p:nvSpPr>
          <p:cNvPr id="48" name="TextBox 47"/>
          <p:cNvSpPr txBox="1"/>
          <p:nvPr/>
        </p:nvSpPr>
        <p:spPr>
          <a:xfrm>
            <a:off x="8488797" y="5950013"/>
            <a:ext cx="3454291" cy="323165"/>
          </a:xfrm>
          <a:prstGeom prst="rect">
            <a:avLst/>
          </a:prstGeom>
          <a:noFill/>
        </p:spPr>
        <p:txBody>
          <a:bodyPr wrap="square" rtlCol="0">
            <a:spAutoFit/>
          </a:bodyPr>
          <a:lstStyle/>
          <a:p>
            <a:pPr lvl="0" algn="ctr">
              <a:defRPr/>
            </a:pPr>
            <a:r>
              <a:rPr lang="en-US" sz="1500" kern="0" dirty="0">
                <a:latin typeface="Avenir Light" panose="020B0402020203020204" pitchFamily="34" charset="0"/>
              </a:rPr>
              <a:t>Create, Design, Playtest, and Optimize</a:t>
            </a:r>
          </a:p>
        </p:txBody>
      </p:sp>
      <p:cxnSp>
        <p:nvCxnSpPr>
          <p:cNvPr id="42" name="Straight Connector 4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8374505"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816062"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55" name="Picture 54"/>
          <p:cNvPicPr>
            <a:picLocks noChangeAspect="1"/>
          </p:cNvPicPr>
          <p:nvPr/>
        </p:nvPicPr>
        <p:blipFill>
          <a:blip r:embed="rId5"/>
          <a:stretch>
            <a:fillRect/>
          </a:stretch>
        </p:blipFill>
        <p:spPr>
          <a:xfrm>
            <a:off x="5410200" y="3825758"/>
            <a:ext cx="1371600" cy="1034787"/>
          </a:xfrm>
          <a:prstGeom prst="rect">
            <a:avLst/>
          </a:prstGeom>
          <a:effectLst>
            <a:outerShdw blurRad="50800" dist="38100" dir="2700000" algn="tl" rotWithShape="0">
              <a:prstClr val="black">
                <a:alpha val="40000"/>
              </a:prstClr>
            </a:outerShdw>
          </a:effectLst>
        </p:spPr>
      </p:pic>
      <p:pic>
        <p:nvPicPr>
          <p:cNvPr id="57" name="Picture 5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grpSp>
        <p:nvGrpSpPr>
          <p:cNvPr id="3" name="Group 2">
            <a:extLst>
              <a:ext uri="{FF2B5EF4-FFF2-40B4-BE49-F238E27FC236}">
                <a16:creationId xmlns:a16="http://schemas.microsoft.com/office/drawing/2014/main" id="{03E1E1C3-4A7A-492F-89EE-FD7EFF7C0A6B}"/>
              </a:ext>
            </a:extLst>
          </p:cNvPr>
          <p:cNvGrpSpPr/>
          <p:nvPr/>
        </p:nvGrpSpPr>
        <p:grpSpPr>
          <a:xfrm>
            <a:off x="261597" y="5327959"/>
            <a:ext cx="3442474" cy="456980"/>
            <a:chOff x="261597" y="5327947"/>
            <a:chExt cx="3442474" cy="456980"/>
          </a:xfrm>
        </p:grpSpPr>
        <p:pic>
          <p:nvPicPr>
            <p:cNvPr id="11" name="Picture 10"/>
            <p:cNvPicPr>
              <a:picLocks noChangeAspect="1"/>
            </p:cNvPicPr>
            <p:nvPr/>
          </p:nvPicPr>
          <p:blipFill>
            <a:blip r:embed="rId7"/>
            <a:stretch>
              <a:fillRect/>
            </a:stretch>
          </p:blipFill>
          <p:spPr>
            <a:xfrm>
              <a:off x="2211799" y="5327947"/>
              <a:ext cx="1492272" cy="456980"/>
            </a:xfrm>
            <a:prstGeom prst="rect">
              <a:avLst/>
            </a:prstGeom>
          </p:spPr>
        </p:pic>
        <p:pic>
          <p:nvPicPr>
            <p:cNvPr id="54" name="Picture 53"/>
            <p:cNvPicPr>
              <a:picLocks noChangeAspect="1"/>
            </p:cNvPicPr>
            <p:nvPr/>
          </p:nvPicPr>
          <p:blipFill>
            <a:blip r:embed="rId8"/>
            <a:stretch>
              <a:fillRect/>
            </a:stretch>
          </p:blipFill>
          <p:spPr>
            <a:xfrm>
              <a:off x="261597" y="5327968"/>
              <a:ext cx="1495390" cy="456938"/>
            </a:xfrm>
            <a:prstGeom prst="rect">
              <a:avLst/>
            </a:prstGeom>
            <a:effectLst/>
          </p:spPr>
        </p:pic>
        <p:pic>
          <p:nvPicPr>
            <p:cNvPr id="58" name="Picture 57"/>
            <p:cNvPicPr>
              <a:picLocks noChangeAspect="1"/>
            </p:cNvPicPr>
            <p:nvPr/>
          </p:nvPicPr>
          <p:blipFill>
            <a:blip r:embed="rId5"/>
            <a:stretch>
              <a:fillRect/>
            </a:stretch>
          </p:blipFill>
          <p:spPr>
            <a:xfrm>
              <a:off x="1870093" y="5470205"/>
              <a:ext cx="228600" cy="172464"/>
            </a:xfrm>
            <a:prstGeom prst="rect">
              <a:avLst/>
            </a:prstGeom>
            <a:effectLst/>
          </p:spPr>
        </p:pic>
      </p:grpSp>
      <p:pic>
        <p:nvPicPr>
          <p:cNvPr id="34" name="Picture 33"/>
          <p:cNvPicPr>
            <a:picLocks noChangeAspect="1"/>
          </p:cNvPicPr>
          <p:nvPr/>
        </p:nvPicPr>
        <p:blipFill>
          <a:blip r:embed="rId8"/>
          <a:stretch>
            <a:fillRect/>
          </a:stretch>
        </p:blipFill>
        <p:spPr>
          <a:xfrm>
            <a:off x="4267200" y="531823"/>
            <a:ext cx="3657600" cy="1117633"/>
          </a:xfrm>
          <a:prstGeom prst="rect">
            <a:avLst/>
          </a:prstGeom>
          <a:effectLst>
            <a:outerShdw blurRad="50800" dist="38100" dir="2700000" algn="tl" rotWithShape="0">
              <a:prstClr val="black">
                <a:alpha val="40000"/>
              </a:prstClr>
            </a:outerShdw>
          </a:effectLst>
        </p:spPr>
      </p:pic>
      <p:sp>
        <p:nvSpPr>
          <p:cNvPr id="37" name="TextBox 36"/>
          <p:cNvSpPr txBox="1"/>
          <p:nvPr/>
        </p:nvSpPr>
        <p:spPr>
          <a:xfrm>
            <a:off x="1284360" y="4112319"/>
            <a:ext cx="3531482" cy="461665"/>
          </a:xfrm>
          <a:prstGeom prst="rect">
            <a:avLst/>
          </a:prstGeom>
          <a:noFill/>
        </p:spPr>
        <p:txBody>
          <a:bodyPr wrap="square" rtlCol="0">
            <a:spAutoFit/>
          </a:bodyPr>
          <a:lstStyle/>
          <a:p>
            <a:pPr lvl="0" algn="ctr">
              <a:spcAft>
                <a:spcPts val="600"/>
              </a:spcAft>
              <a:buClr>
                <a:srgbClr val="FFFFFF"/>
              </a:buClr>
              <a:defRPr/>
            </a:pPr>
            <a:r>
              <a:rPr lang="en-US" sz="2400" kern="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Radeon</a:t>
            </a:r>
            <a:r>
              <a:rPr lang="en-US" sz="1600" kern="0" baseline="5500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a:t>
            </a:r>
            <a:r>
              <a:rPr lang="en-US" sz="2400" kern="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 </a:t>
            </a:r>
            <a:r>
              <a:rPr kumimoji="0" lang="en-US" sz="24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venir" panose="020B0503020203020204" pitchFamily="34" charset="0"/>
                <a:ea typeface="+mn-ea"/>
                <a:cs typeface="Effra" panose="020B0603020203020204" pitchFamily="34" charset="0"/>
              </a:rPr>
              <a:t>Pro Software</a:t>
            </a:r>
          </a:p>
        </p:txBody>
      </p:sp>
      <p:sp>
        <p:nvSpPr>
          <p:cNvPr id="38" name="TextBox 37"/>
          <p:cNvSpPr txBox="1"/>
          <p:nvPr/>
        </p:nvSpPr>
        <p:spPr>
          <a:xfrm>
            <a:off x="7463092" y="4112319"/>
            <a:ext cx="3366019" cy="461665"/>
          </a:xfrm>
          <a:prstGeom prst="rect">
            <a:avLst/>
          </a:prstGeom>
          <a:noFill/>
        </p:spPr>
        <p:txBody>
          <a:bodyPr wrap="square" rtlCol="0">
            <a:spAutoFit/>
          </a:bodyPr>
          <a:lstStyle/>
          <a:p>
            <a:pPr lvl="0" algn="ctr">
              <a:spcAft>
                <a:spcPts val="600"/>
              </a:spcAft>
              <a:buClr>
                <a:srgbClr val="FFFFFF"/>
              </a:buClr>
              <a:defRPr/>
            </a:pPr>
            <a:r>
              <a:rPr lang="en-US" sz="2400" kern="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Radeon</a:t>
            </a:r>
            <a:r>
              <a:rPr lang="en-US" sz="1600" kern="0" baseline="5500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a:t>
            </a:r>
            <a:r>
              <a:rPr lang="en-US" sz="2400" kern="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 </a:t>
            </a:r>
            <a:r>
              <a:rPr kumimoji="0" lang="en-US" sz="24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Avenir" panose="020B0503020203020204" pitchFamily="34" charset="0"/>
                <a:ea typeface="+mn-ea"/>
                <a:cs typeface="Effra" panose="020B0603020203020204" pitchFamily="34" charset="0"/>
              </a:rPr>
              <a:t>Software</a:t>
            </a:r>
          </a:p>
        </p:txBody>
      </p:sp>
      <p:sp>
        <p:nvSpPr>
          <p:cNvPr id="25" name="Title 2"/>
          <p:cNvSpPr txBox="1">
            <a:spLocks/>
          </p:cNvSpPr>
          <p:nvPr/>
        </p:nvSpPr>
        <p:spPr>
          <a:xfrm>
            <a:off x="282446" y="6323275"/>
            <a:ext cx="11627109"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defRPr/>
            </a:pPr>
            <a:r>
              <a:rPr lang="en-US" sz="800" spc="0" dirty="0">
                <a:solidFill>
                  <a:srgbClr val="FFFFFF"/>
                </a:solidFill>
                <a:latin typeface="Avenir Light" panose="020B0402020203020204" pitchFamily="34" charset="0"/>
                <a:cs typeface="Effra Light" panose="020B0403020203020204" pitchFamily="34" charset="0"/>
              </a:rPr>
              <a:t>The “Driver Options” feature is an optional installation when setting up the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Software Enterprise Driver 17.Q4, and is compatible with the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WX series (desktop only) and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Vega Frontier Edition graphics cards,</a:t>
            </a:r>
            <a:br>
              <a:rPr lang="en-US" sz="800" spc="0" dirty="0">
                <a:solidFill>
                  <a:srgbClr val="FFFFFF"/>
                </a:solidFill>
                <a:latin typeface="Avenir Light" panose="020B0402020203020204" pitchFamily="34" charset="0"/>
                <a:cs typeface="Effra Light" panose="020B0403020203020204" pitchFamily="34" charset="0"/>
              </a:rPr>
            </a:br>
            <a:r>
              <a:rPr lang="en-US" sz="800" spc="0" dirty="0">
                <a:solidFill>
                  <a:srgbClr val="FFFFFF"/>
                </a:solidFill>
                <a:latin typeface="Avenir Light" panose="020B0402020203020204" pitchFamily="34" charset="0"/>
                <a:cs typeface="Effra Light" panose="020B0403020203020204" pitchFamily="34" charset="0"/>
              </a:rPr>
              <a:t>and only supports Windows</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10. *Swap between one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Software driver and up to two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Software for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drivers</a:t>
            </a:r>
          </a:p>
        </p:txBody>
      </p:sp>
      <p:sp>
        <p:nvSpPr>
          <p:cNvPr id="27" name="Title 2">
            <a:extLst>
              <a:ext uri="{FF2B5EF4-FFF2-40B4-BE49-F238E27FC236}">
                <a16:creationId xmlns:a16="http://schemas.microsoft.com/office/drawing/2014/main" id="{F838368D-816F-408A-B23F-2F2A78B65656}"/>
              </a:ext>
            </a:extLst>
          </p:cNvPr>
          <p:cNvSpPr txBox="1">
            <a:spLocks/>
          </p:cNvSpPr>
          <p:nvPr/>
        </p:nvSpPr>
        <p:spPr>
          <a:xfrm>
            <a:off x="4159624" y="1756805"/>
            <a:ext cx="3872753" cy="510667"/>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00000"/>
              </a:lnSpc>
              <a:spcAft>
                <a:spcPts val="600"/>
              </a:spcAft>
              <a:defRPr/>
            </a:pPr>
            <a:r>
              <a:rPr lang="en-US" sz="2800" dirty="0">
                <a:solidFill>
                  <a:srgbClr val="FFFFFF"/>
                </a:solidFill>
                <a:effectLst>
                  <a:outerShdw blurRad="50800" dist="38100" dir="2700000" algn="tl" rotWithShape="0">
                    <a:prstClr val="black">
                      <a:alpha val="40000"/>
                    </a:prstClr>
                  </a:outerShdw>
                </a:effectLst>
                <a:latin typeface="Avenir" panose="020B0503020203020204" pitchFamily="34" charset="0"/>
                <a:cs typeface="Effra" panose="020B0603020203020204" pitchFamily="34" charset="0"/>
              </a:rPr>
              <a:t>“Driver Options”</a:t>
            </a:r>
            <a:endParaRPr kumimoji="0" lang="en-US" sz="2800"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grpSp>
        <p:nvGrpSpPr>
          <p:cNvPr id="29" name="Group 28">
            <a:extLst>
              <a:ext uri="{FF2B5EF4-FFF2-40B4-BE49-F238E27FC236}">
                <a16:creationId xmlns:a16="http://schemas.microsoft.com/office/drawing/2014/main" id="{582DB07A-527A-46D4-84B5-53D6B628065B}"/>
              </a:ext>
            </a:extLst>
          </p:cNvPr>
          <p:cNvGrpSpPr/>
          <p:nvPr/>
        </p:nvGrpSpPr>
        <p:grpSpPr>
          <a:xfrm>
            <a:off x="5681657" y="5246910"/>
            <a:ext cx="828686" cy="619078"/>
            <a:chOff x="8728102" y="5239305"/>
            <a:chExt cx="828686" cy="619078"/>
          </a:xfrm>
          <a:effectLst/>
        </p:grpSpPr>
        <p:pic>
          <p:nvPicPr>
            <p:cNvPr id="30" name="Picture 29">
              <a:extLst>
                <a:ext uri="{FF2B5EF4-FFF2-40B4-BE49-F238E27FC236}">
                  <a16:creationId xmlns:a16="http://schemas.microsoft.com/office/drawing/2014/main" id="{C2CDBE9D-84C9-4B1B-BD93-E3024C62F371}"/>
                </a:ext>
              </a:extLst>
            </p:cNvPr>
            <p:cNvPicPr>
              <a:picLocks noChangeAspect="1"/>
            </p:cNvPicPr>
            <p:nvPr/>
          </p:nvPicPr>
          <p:blipFill>
            <a:blip r:embed="rId9"/>
            <a:stretch>
              <a:fillRect/>
            </a:stretch>
          </p:blipFill>
          <p:spPr>
            <a:xfrm>
              <a:off x="8728102" y="5401400"/>
              <a:ext cx="669013" cy="456983"/>
            </a:xfrm>
            <a:prstGeom prst="rect">
              <a:avLst/>
            </a:prstGeom>
          </p:spPr>
        </p:pic>
        <p:pic>
          <p:nvPicPr>
            <p:cNvPr id="33" name="Picture 32">
              <a:extLst>
                <a:ext uri="{FF2B5EF4-FFF2-40B4-BE49-F238E27FC236}">
                  <a16:creationId xmlns:a16="http://schemas.microsoft.com/office/drawing/2014/main" id="{E1F78291-9ABD-4EE2-B71A-5E0AAA3658A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99645" y="5239305"/>
              <a:ext cx="457143" cy="457143"/>
            </a:xfrm>
            <a:prstGeom prst="rect">
              <a:avLst/>
            </a:prstGeom>
          </p:spPr>
        </p:pic>
      </p:grpSp>
      <p:pic>
        <p:nvPicPr>
          <p:cNvPr id="35" name="Picture 2" descr="http://32ipi028l5q82yhj72224m8j.wpengine.netdna-cdn.com/wp-content/uploads/2016/01/GPUOpen-logo.png">
            <a:extLst>
              <a:ext uri="{FF2B5EF4-FFF2-40B4-BE49-F238E27FC236}">
                <a16:creationId xmlns:a16="http://schemas.microsoft.com/office/drawing/2014/main" id="{5DA2A3D0-C394-4BC5-99B9-019934497811}"/>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901703" y="5242210"/>
            <a:ext cx="628479" cy="628479"/>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2168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
            <a:ext cx="12192000" cy="6858003"/>
          </a:xfrm>
          <a:prstGeom prst="rect">
            <a:avLst/>
          </a:prstGeom>
        </p:spPr>
      </p:pic>
      <p:sp>
        <p:nvSpPr>
          <p:cNvPr id="6" name="Rectangle 5"/>
          <p:cNvSpPr/>
          <p:nvPr/>
        </p:nvSpPr>
        <p:spPr>
          <a:xfrm>
            <a:off x="0" y="-2"/>
            <a:ext cx="12188952" cy="3446146"/>
          </a:xfrm>
          <a:prstGeom prst="rect">
            <a:avLst/>
          </a:prstGeom>
          <a:gradFill flip="none" rotWithShape="1">
            <a:gsLst>
              <a:gs pos="0">
                <a:srgbClr val="0000E1">
                  <a:alpha val="15000"/>
                </a:srgbClr>
              </a:gs>
              <a:gs pos="100000">
                <a:srgbClr val="0000E1">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a:endParaRPr>
          </a:p>
        </p:txBody>
      </p:sp>
      <p:pic>
        <p:nvPicPr>
          <p:cNvPr id="21" name="Picture 2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35" name="Rectangle 34"/>
          <p:cNvSpPr/>
          <p:nvPr/>
        </p:nvSpPr>
        <p:spPr>
          <a:xfrm rot="10800000">
            <a:off x="-3048" y="3446143"/>
            <a:ext cx="12188952" cy="3411855"/>
          </a:xfrm>
          <a:prstGeom prst="rect">
            <a:avLst/>
          </a:prstGeom>
          <a:gradFill flip="none" rotWithShape="1">
            <a:gsLst>
              <a:gs pos="0">
                <a:schemeClr val="accent1">
                  <a:alpha val="15000"/>
                </a:schemeClr>
              </a:gs>
              <a:gs pos="100000">
                <a:schemeClr val="accent1">
                  <a:alpha val="8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a:endParaRPr>
          </a:p>
        </p:txBody>
      </p:sp>
      <p:grpSp>
        <p:nvGrpSpPr>
          <p:cNvPr id="24" name="Group 23"/>
          <p:cNvGrpSpPr/>
          <p:nvPr/>
        </p:nvGrpSpPr>
        <p:grpSpPr>
          <a:xfrm>
            <a:off x="10025005" y="6519910"/>
            <a:ext cx="2048885" cy="252213"/>
            <a:chOff x="10025005" y="6519910"/>
            <a:chExt cx="2048885" cy="252213"/>
          </a:xfrm>
        </p:grpSpPr>
        <p:pic>
          <p:nvPicPr>
            <p:cNvPr id="25" name="Picture 24"/>
            <p:cNvPicPr>
              <a:picLocks noChangeAspect="1"/>
            </p:cNvPicPr>
            <p:nvPr userDrawn="1"/>
          </p:nvPicPr>
          <p:blipFill rotWithShape="1">
            <a:blip r:embed="rId4"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26" name="Picture 2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27" name="Straight Connector 26"/>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17" name="Table 16"/>
          <p:cNvGraphicFramePr>
            <a:graphicFrameLocks noGrp="1"/>
          </p:cNvGraphicFramePr>
          <p:nvPr>
            <p:extLst>
              <p:ext uri="{D42A27DB-BD31-4B8C-83A1-F6EECF244321}">
                <p14:modId xmlns:p14="http://schemas.microsoft.com/office/powerpoint/2010/main" val="3425311209"/>
              </p:ext>
            </p:extLst>
          </p:nvPr>
        </p:nvGraphicFramePr>
        <p:xfrm>
          <a:off x="838199" y="2596779"/>
          <a:ext cx="10515602" cy="2975405"/>
        </p:xfrm>
        <a:graphic>
          <a:graphicData uri="http://schemas.openxmlformats.org/drawingml/2006/table">
            <a:tbl>
              <a:tblPr firstRow="1" firstCol="1" bandRow="1">
                <a:tableStyleId>{9D7B26C5-4107-4FEC-AEDC-1716B250A1EF}</a:tableStyleId>
              </a:tblPr>
              <a:tblGrid>
                <a:gridCol w="5257801">
                  <a:extLst>
                    <a:ext uri="{9D8B030D-6E8A-4147-A177-3AD203B41FA5}">
                      <a16:colId xmlns:a16="http://schemas.microsoft.com/office/drawing/2014/main" val="4288205092"/>
                    </a:ext>
                  </a:extLst>
                </a:gridCol>
                <a:gridCol w="5257801">
                  <a:extLst>
                    <a:ext uri="{9D8B030D-6E8A-4147-A177-3AD203B41FA5}">
                      <a16:colId xmlns:a16="http://schemas.microsoft.com/office/drawing/2014/main" val="727579897"/>
                    </a:ext>
                  </a:extLst>
                </a:gridCol>
              </a:tblGrid>
              <a:tr h="506144">
                <a:tc>
                  <a:txBody>
                    <a:bodyPr/>
                    <a:lstStyle/>
                    <a:p>
                      <a:pPr marL="0" marR="0" algn="l">
                        <a:spcBef>
                          <a:spcPts val="0"/>
                        </a:spcBef>
                        <a:spcAft>
                          <a:spcPts val="0"/>
                        </a:spcAft>
                      </a:pPr>
                      <a:r>
                        <a:rPr lang="en-US" sz="1800" b="1" kern="1200" dirty="0">
                          <a:solidFill>
                            <a:schemeClr val="tx1"/>
                          </a:solidFill>
                          <a:effectLst/>
                          <a:latin typeface="Avenir" panose="020B0503020203020204" pitchFamily="34" charset="0"/>
                          <a:ea typeface="+mn-ea"/>
                          <a:cs typeface="+mn-cs"/>
                        </a:rPr>
                        <a:t>“Driver Options” Professional Mode</a:t>
                      </a:r>
                      <a:endParaRPr lang="en-US" sz="1200" b="1" dirty="0">
                        <a:solidFill>
                          <a:schemeClr val="tx1"/>
                        </a:solidFill>
                        <a:effectLst/>
                        <a:latin typeface="Avenir" panose="020B0503020203020204" pitchFamily="34" charset="0"/>
                        <a:ea typeface="Times New Roman" panose="02020603050405020304" pitchFamily="18" charset="0"/>
                        <a:cs typeface="Effra Medium" panose="020B0703020203020204" pitchFamily="34" charset="0"/>
                      </a:endParaRPr>
                    </a:p>
                  </a:txBody>
                  <a:tcPr marL="45720" marR="45720" anchor="ctr">
                    <a:lnT w="9525" cap="flat" cmpd="sng" algn="ctr">
                      <a:noFill/>
                      <a:prstDash val="solid"/>
                      <a:round/>
                      <a:headEnd type="none" w="med" len="med"/>
                      <a:tailEnd type="none" w="med" len="med"/>
                    </a:lnT>
                    <a:lnB w="9525" cap="flat" cmpd="sng" algn="ctr">
                      <a:noFill/>
                      <a:prstDash val="solid"/>
                      <a:round/>
                      <a:headEnd type="none" w="med" len="med"/>
                      <a:tailEnd type="none" w="med" len="med"/>
                    </a:lnB>
                  </a:tcPr>
                </a:tc>
                <a:tc>
                  <a:txBody>
                    <a:bodyPr/>
                    <a:lstStyle/>
                    <a:p>
                      <a:pPr marL="0" marR="0" algn="l">
                        <a:spcBef>
                          <a:spcPts val="0"/>
                        </a:spcBef>
                        <a:spcAft>
                          <a:spcPts val="0"/>
                        </a:spcAft>
                      </a:pPr>
                      <a:r>
                        <a:rPr lang="en-US" sz="1800" b="1" kern="1200" dirty="0">
                          <a:solidFill>
                            <a:schemeClr val="tx1"/>
                          </a:solidFill>
                          <a:effectLst/>
                          <a:latin typeface="Avenir" panose="020B0503020203020204" pitchFamily="34" charset="0"/>
                          <a:ea typeface="+mn-ea"/>
                          <a:cs typeface="+mn-cs"/>
                        </a:rPr>
                        <a:t>“Driver Options” Gaming Mode</a:t>
                      </a:r>
                      <a:endParaRPr lang="en-US" sz="900" b="1" dirty="0">
                        <a:solidFill>
                          <a:schemeClr val="tx1"/>
                        </a:solidFill>
                        <a:effectLst/>
                        <a:latin typeface="Avenir" panose="020B0503020203020204" pitchFamily="34" charset="0"/>
                        <a:ea typeface="Times New Roman" panose="02020603050405020304" pitchFamily="18" charset="0"/>
                        <a:cs typeface="Effra Medium" panose="020B0703020203020204" pitchFamily="34" charset="0"/>
                      </a:endParaRPr>
                    </a:p>
                  </a:txBody>
                  <a:tcPr marL="45720" marR="45720" anchor="ctr">
                    <a:lnT w="9525" cap="flat" cmpd="sng" algn="ctr">
                      <a:noFill/>
                      <a:prstDash val="solid"/>
                      <a:round/>
                      <a:headEnd type="none" w="med" len="med"/>
                      <a:tailEnd type="none" w="med" len="med"/>
                    </a:lnT>
                    <a:lnB w="9525" cap="flat" cmpd="sng" algn="ctr">
                      <a:noFill/>
                      <a:prstDash val="solid"/>
                      <a:round/>
                      <a:headEnd type="none" w="med" len="med"/>
                      <a:tailEnd type="none" w="med" len="med"/>
                    </a:lnB>
                  </a:tcPr>
                </a:tc>
                <a:extLst>
                  <a:ext uri="{0D108BD9-81ED-4DB2-BD59-A6C34878D82A}">
                    <a16:rowId xmlns:a16="http://schemas.microsoft.com/office/drawing/2014/main" val="529874837"/>
                  </a:ext>
                </a:extLst>
              </a:tr>
              <a:tr h="481711">
                <a:tc>
                  <a:txBody>
                    <a:bodyPr/>
                    <a:lstStyle/>
                    <a:p>
                      <a:pPr marL="0" marR="0">
                        <a:lnSpc>
                          <a:spcPct val="115000"/>
                        </a:lnSpc>
                        <a:spcBef>
                          <a:spcPts val="0"/>
                        </a:spcBef>
                        <a:spcAft>
                          <a:spcPts val="0"/>
                        </a:spcAft>
                      </a:pP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Can Swap to 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Software </a:t>
                      </a:r>
                    </a:p>
                  </a:txBody>
                  <a:tcPr marL="45720" marR="45720">
                    <a:lnT w="952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tc>
                  <a:txBody>
                    <a:bodyPr/>
                    <a:lstStyle/>
                    <a:p>
                      <a:pPr marL="0" marR="0">
                        <a:lnSpc>
                          <a:spcPct val="115000"/>
                        </a:lnSpc>
                        <a:spcBef>
                          <a:spcPts val="0"/>
                        </a:spcBef>
                        <a:spcAft>
                          <a:spcPts val="0"/>
                        </a:spcAft>
                      </a:pPr>
                      <a:r>
                        <a:rPr lang="en-US" sz="1200" dirty="0">
                          <a:effectLst/>
                          <a:latin typeface="Avenir Light" panose="020B0402020203020204" pitchFamily="34" charset="0"/>
                          <a:ea typeface="Calibri" panose="020F0502020204030204" pitchFamily="34" charset="0"/>
                          <a:cs typeface="Times New Roman" panose="02020603050405020304" pitchFamily="18" charset="0"/>
                        </a:rPr>
                        <a:t>Can Swap to 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dirty="0">
                          <a:effectLst/>
                          <a:latin typeface="Avenir Light" panose="020B0402020203020204" pitchFamily="34" charset="0"/>
                          <a:ea typeface="Calibri" panose="020F0502020204030204" pitchFamily="34" charset="0"/>
                          <a:cs typeface="Times New Roman" panose="02020603050405020304" pitchFamily="18" charset="0"/>
                        </a:rPr>
                        <a:t> Pro Software</a:t>
                      </a:r>
                    </a:p>
                  </a:txBody>
                  <a:tcPr marL="45720" marR="45720">
                    <a:lnT w="9525"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732509328"/>
                  </a:ext>
                </a:extLst>
              </a:tr>
              <a:tr h="481711">
                <a:tc>
                  <a:txBody>
                    <a:bodyPr/>
                    <a:lstStyle/>
                    <a:p>
                      <a:pPr marL="0" marR="0">
                        <a:lnSpc>
                          <a:spcPct val="115000"/>
                        </a:lnSpc>
                        <a:spcBef>
                          <a:spcPts val="0"/>
                        </a:spcBef>
                        <a:spcAft>
                          <a:spcPts val="0"/>
                        </a:spcAft>
                      </a:pP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Pro Software Performance, Quality, and Reliability</a:t>
                      </a: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tc>
                  <a:txBody>
                    <a:bodyPr/>
                    <a:lstStyle/>
                    <a:p>
                      <a:pPr marL="0" marR="0">
                        <a:lnSpc>
                          <a:spcPct val="115000"/>
                        </a:lnSpc>
                        <a:spcBef>
                          <a:spcPts val="0"/>
                        </a:spcBef>
                        <a:spcAft>
                          <a:spcPts val="0"/>
                        </a:spcAft>
                      </a:pPr>
                      <a:r>
                        <a:rPr lang="en-US" sz="1200" dirty="0">
                          <a:effectLst/>
                          <a:latin typeface="Avenir Light" panose="020B0402020203020204" pitchFamily="34" charset="0"/>
                          <a:ea typeface="Calibri" panose="020F0502020204030204" pitchFamily="34" charset="0"/>
                          <a:cs typeface="Times New Roman" panose="02020603050405020304" pitchFamily="18" charset="0"/>
                        </a:rPr>
                        <a:t>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dirty="0">
                          <a:effectLst/>
                          <a:latin typeface="Avenir Light" panose="020B0402020203020204" pitchFamily="34" charset="0"/>
                          <a:ea typeface="Calibri" panose="020F0502020204030204" pitchFamily="34" charset="0"/>
                          <a:cs typeface="Times New Roman" panose="02020603050405020304" pitchFamily="18" charset="0"/>
                        </a:rPr>
                        <a:t> Software Experience, Performance, and Stability</a:t>
                      </a: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2369833083"/>
                  </a:ext>
                </a:extLst>
              </a:tr>
              <a:tr h="481711">
                <a:tc>
                  <a:txBody>
                    <a:bodyPr/>
                    <a:lstStyle/>
                    <a:p>
                      <a:pPr marL="0" marR="0">
                        <a:lnSpc>
                          <a:spcPct val="115000"/>
                        </a:lnSpc>
                        <a:spcBef>
                          <a:spcPts val="0"/>
                        </a:spcBef>
                        <a:spcAft>
                          <a:spcPts val="0"/>
                        </a:spcAft>
                      </a:pP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Professional Features of 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Pro Software</a:t>
                      </a: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tc>
                  <a:txBody>
                    <a:bodyPr/>
                    <a:lstStyle/>
                    <a:p>
                      <a:pPr marL="0" marR="0">
                        <a:lnSpc>
                          <a:spcPct val="115000"/>
                        </a:lnSpc>
                        <a:spcBef>
                          <a:spcPts val="0"/>
                        </a:spcBef>
                        <a:spcAft>
                          <a:spcPts val="0"/>
                        </a:spcAft>
                      </a:pPr>
                      <a:r>
                        <a:rPr lang="en-US" sz="1200" dirty="0">
                          <a:effectLst/>
                          <a:latin typeface="Avenir Light" panose="020B0402020203020204" pitchFamily="34" charset="0"/>
                          <a:ea typeface="Calibri" panose="020F0502020204030204" pitchFamily="34" charset="0"/>
                          <a:cs typeface="Times New Roman" panose="02020603050405020304" pitchFamily="18" charset="0"/>
                        </a:rPr>
                        <a:t>Gaming Features of 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dirty="0">
                          <a:effectLst/>
                          <a:latin typeface="Avenir Light" panose="020B0402020203020204" pitchFamily="34" charset="0"/>
                          <a:ea typeface="Calibri" panose="020F0502020204030204" pitchFamily="34" charset="0"/>
                          <a:cs typeface="Times New Roman" panose="02020603050405020304" pitchFamily="18" charset="0"/>
                        </a:rPr>
                        <a:t> Software</a:t>
                      </a:r>
                      <a:r>
                        <a:rPr lang="en-US" sz="1200" baseline="30000" dirty="0">
                          <a:effectLst/>
                          <a:latin typeface="Avenir Light" panose="020B0402020203020204" pitchFamily="34" charset="0"/>
                          <a:ea typeface="Calibri" panose="020F0502020204030204" pitchFamily="34" charset="0"/>
                          <a:cs typeface="Times New Roman" panose="02020603050405020304" pitchFamily="18" charset="0"/>
                        </a:rPr>
                        <a:t>*</a:t>
                      </a:r>
                      <a:endParaRPr lang="en-US" sz="1200" dirty="0">
                        <a:effectLst/>
                        <a:latin typeface="Avenir Light" panose="020B0402020203020204" pitchFamily="34" charset="0"/>
                        <a:ea typeface="Calibri" panose="020F0502020204030204" pitchFamily="34" charset="0"/>
                        <a:cs typeface="Times New Roman" panose="02020603050405020304" pitchFamily="18" charset="0"/>
                      </a:endParaRP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936605886"/>
                  </a:ext>
                </a:extLst>
              </a:tr>
              <a:tr h="481711">
                <a:tc>
                  <a:txBody>
                    <a:bodyPr/>
                    <a:lstStyle/>
                    <a:p>
                      <a:pPr marL="0" marR="0">
                        <a:lnSpc>
                          <a:spcPct val="115000"/>
                        </a:lnSpc>
                        <a:spcBef>
                          <a:spcPts val="0"/>
                        </a:spcBef>
                        <a:spcAft>
                          <a:spcPts val="0"/>
                        </a:spcAft>
                      </a:pP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Pro Software Certifications on 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Pro WX</a:t>
                      </a:r>
                      <a:br>
                        <a:rPr lang="en-US" sz="1200" b="0" dirty="0">
                          <a:effectLst/>
                          <a:latin typeface="Avenir Light" panose="020B0402020203020204" pitchFamily="34" charset="0"/>
                          <a:ea typeface="Calibri" panose="020F0502020204030204" pitchFamily="34" charset="0"/>
                          <a:cs typeface="Times New Roman" panose="02020603050405020304" pitchFamily="18" charset="0"/>
                        </a:rPr>
                      </a:b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series products</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tc>
                  <a:txBody>
                    <a:bodyPr/>
                    <a:lstStyle/>
                    <a:p>
                      <a:pPr marL="0" marR="0">
                        <a:lnSpc>
                          <a:spcPct val="115000"/>
                        </a:lnSpc>
                        <a:spcBef>
                          <a:spcPts val="0"/>
                        </a:spcBef>
                        <a:spcAft>
                          <a:spcPts val="0"/>
                        </a:spcAft>
                      </a:pPr>
                      <a:r>
                        <a:rPr lang="en-US" sz="1200" dirty="0">
                          <a:effectLst/>
                          <a:latin typeface="Avenir Light" panose="020B0402020203020204" pitchFamily="34" charset="0"/>
                          <a:ea typeface="Calibri" panose="020F0502020204030204" pitchFamily="34" charset="0"/>
                          <a:cs typeface="Times New Roman" panose="02020603050405020304" pitchFamily="18" charset="0"/>
                        </a:rPr>
                        <a:t>Enabling High-performance Gaming Experiences</a:t>
                      </a: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2607581273"/>
                  </a:ext>
                </a:extLst>
              </a:tr>
              <a:tr h="481711">
                <a:tc>
                  <a:txBody>
                    <a:bodyPr/>
                    <a:lstStyle/>
                    <a:p>
                      <a:pPr marL="0" marR="0">
                        <a:lnSpc>
                          <a:spcPct val="115000"/>
                        </a:lnSpc>
                        <a:spcBef>
                          <a:spcPts val="0"/>
                        </a:spcBef>
                        <a:spcAft>
                          <a:spcPts val="0"/>
                        </a:spcAft>
                      </a:pP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Software for 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Pro Driver Updates from within</a:t>
                      </a:r>
                      <a:br>
                        <a:rPr lang="en-US" sz="1200" b="0" dirty="0">
                          <a:effectLst/>
                          <a:latin typeface="Avenir Light" panose="020B0402020203020204" pitchFamily="34" charset="0"/>
                          <a:ea typeface="Calibri" panose="020F0502020204030204" pitchFamily="34" charset="0"/>
                          <a:cs typeface="Times New Roman" panose="02020603050405020304" pitchFamily="18" charset="0"/>
                        </a:rPr>
                      </a:b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b="0" dirty="0">
                          <a:effectLst/>
                          <a:latin typeface="Avenir Light" panose="020B0402020203020204" pitchFamily="34" charset="0"/>
                          <a:ea typeface="Calibri" panose="020F0502020204030204" pitchFamily="34" charset="0"/>
                          <a:cs typeface="Times New Roman" panose="02020603050405020304" pitchFamily="18" charset="0"/>
                        </a:rPr>
                        <a:t> Pro Settings</a:t>
                      </a: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tc>
                  <a:txBody>
                    <a:bodyPr/>
                    <a:lstStyle/>
                    <a:p>
                      <a:pPr marL="0" marR="0">
                        <a:lnSpc>
                          <a:spcPct val="115000"/>
                        </a:lnSpc>
                        <a:spcBef>
                          <a:spcPts val="0"/>
                        </a:spcBef>
                        <a:spcAft>
                          <a:spcPts val="0"/>
                        </a:spcAft>
                      </a:pPr>
                      <a:r>
                        <a:rPr lang="en-US" sz="1200" dirty="0">
                          <a:effectLst/>
                          <a:latin typeface="Avenir Light" panose="020B0402020203020204" pitchFamily="34" charset="0"/>
                          <a:ea typeface="Calibri" panose="020F0502020204030204" pitchFamily="34" charset="0"/>
                          <a:cs typeface="Times New Roman" panose="02020603050405020304" pitchFamily="18" charset="0"/>
                        </a:rPr>
                        <a:t>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dirty="0">
                          <a:effectLst/>
                          <a:latin typeface="Avenir Light" panose="020B0402020203020204" pitchFamily="34" charset="0"/>
                          <a:ea typeface="Calibri" panose="020F0502020204030204" pitchFamily="34" charset="0"/>
                          <a:cs typeface="Times New Roman" panose="02020603050405020304" pitchFamily="18" charset="0"/>
                        </a:rPr>
                        <a:t> Software for 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dirty="0">
                          <a:effectLst/>
                          <a:latin typeface="Avenir Light" panose="020B0402020203020204" pitchFamily="34" charset="0"/>
                          <a:ea typeface="Calibri" panose="020F0502020204030204" pitchFamily="34" charset="0"/>
                          <a:cs typeface="Times New Roman" panose="02020603050405020304" pitchFamily="18" charset="0"/>
                        </a:rPr>
                        <a:t> Pro Driver Updates from within</a:t>
                      </a:r>
                      <a:br>
                        <a:rPr lang="en-US" sz="1200" dirty="0">
                          <a:effectLst/>
                          <a:latin typeface="Avenir Light" panose="020B0402020203020204" pitchFamily="34" charset="0"/>
                          <a:ea typeface="Calibri" panose="020F0502020204030204" pitchFamily="34" charset="0"/>
                          <a:cs typeface="Times New Roman" panose="02020603050405020304" pitchFamily="18" charset="0"/>
                        </a:rPr>
                      </a:br>
                      <a:r>
                        <a:rPr lang="en-US" sz="1200" dirty="0">
                          <a:effectLst/>
                          <a:latin typeface="Avenir Light" panose="020B0402020203020204" pitchFamily="34" charset="0"/>
                          <a:ea typeface="Calibri" panose="020F0502020204030204" pitchFamily="34" charset="0"/>
                          <a:cs typeface="Times New Roman" panose="02020603050405020304" pitchFamily="18" charset="0"/>
                        </a:rPr>
                        <a:t>Radeon</a:t>
                      </a:r>
                      <a:r>
                        <a:rPr lang="en-US" sz="1200" b="0" baseline="30000" dirty="0">
                          <a:effectLst/>
                          <a:latin typeface="Avenir Light" panose="020B0402020203020204" pitchFamily="34" charset="0"/>
                          <a:ea typeface="Calibri" panose="020F0502020204030204" pitchFamily="34" charset="0"/>
                          <a:cs typeface="Times New Roman" panose="02020603050405020304" pitchFamily="18" charset="0"/>
                        </a:rPr>
                        <a:t>™</a:t>
                      </a:r>
                      <a:r>
                        <a:rPr lang="en-US" sz="1200" dirty="0">
                          <a:effectLst/>
                          <a:latin typeface="Avenir Light" panose="020B0402020203020204" pitchFamily="34" charset="0"/>
                          <a:ea typeface="Calibri" panose="020F0502020204030204" pitchFamily="34" charset="0"/>
                          <a:cs typeface="Times New Roman" panose="02020603050405020304" pitchFamily="18" charset="0"/>
                        </a:rPr>
                        <a:t> Settings</a:t>
                      </a:r>
                    </a:p>
                  </a:txBody>
                  <a:tcPr marL="45720" marR="45720">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alpha val="50000"/>
                      </a:schemeClr>
                    </a:solidFill>
                  </a:tcPr>
                </a:tc>
                <a:extLst>
                  <a:ext uri="{0D108BD9-81ED-4DB2-BD59-A6C34878D82A}">
                    <a16:rowId xmlns:a16="http://schemas.microsoft.com/office/drawing/2014/main" val="792206812"/>
                  </a:ext>
                </a:extLst>
              </a:tr>
            </a:tbl>
          </a:graphicData>
        </a:graphic>
      </p:graphicFrame>
      <p:grpSp>
        <p:nvGrpSpPr>
          <p:cNvPr id="5" name="Group 4"/>
          <p:cNvGrpSpPr/>
          <p:nvPr/>
        </p:nvGrpSpPr>
        <p:grpSpPr>
          <a:xfrm>
            <a:off x="4267200" y="533313"/>
            <a:ext cx="3657600" cy="1758069"/>
            <a:chOff x="4724401" y="421719"/>
            <a:chExt cx="3657600" cy="1758069"/>
          </a:xfrm>
        </p:grpSpPr>
        <p:sp>
          <p:nvSpPr>
            <p:cNvPr id="20" name="Title 2"/>
            <p:cNvSpPr txBox="1">
              <a:spLocks/>
            </p:cNvSpPr>
            <p:nvPr/>
          </p:nvSpPr>
          <p:spPr>
            <a:xfrm>
              <a:off x="4843881" y="1656568"/>
              <a:ext cx="3418641" cy="523220"/>
            </a:xfrm>
            <a:prstGeom prst="rect">
              <a:avLst/>
            </a:prstGeom>
            <a:effectLst/>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00000"/>
                </a:lnSpc>
                <a:spcAft>
                  <a:spcPts val="600"/>
                </a:spcAft>
                <a:defRPr/>
              </a:pPr>
              <a:r>
                <a:rPr lang="en-US" sz="300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Work. Swap. Play.</a:t>
              </a:r>
              <a:endParaRPr kumimoji="0" lang="en-US" sz="3000" b="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panose="020B0503020203020204" pitchFamily="34" charset="0"/>
                <a:cs typeface="Effra" panose="020B0603020203020204" pitchFamily="34" charset="0"/>
              </a:endParaRPr>
            </a:p>
          </p:txBody>
        </p:sp>
        <p:pic>
          <p:nvPicPr>
            <p:cNvPr id="28" name="Picture 27"/>
            <p:cNvPicPr>
              <a:picLocks noChangeAspect="1"/>
            </p:cNvPicPr>
            <p:nvPr/>
          </p:nvPicPr>
          <p:blipFill>
            <a:blip r:embed="rId6"/>
            <a:stretch>
              <a:fillRect/>
            </a:stretch>
          </p:blipFill>
          <p:spPr>
            <a:xfrm>
              <a:off x="4724401" y="421719"/>
              <a:ext cx="3657600" cy="1117633"/>
            </a:xfrm>
            <a:prstGeom prst="rect">
              <a:avLst/>
            </a:prstGeom>
            <a:effectLst>
              <a:outerShdw blurRad="50800" dist="38100" dir="2700000" algn="tl" rotWithShape="0">
                <a:prstClr val="black">
                  <a:alpha val="40000"/>
                </a:prstClr>
              </a:outerShdw>
            </a:effectLst>
          </p:spPr>
        </p:pic>
      </p:grpSp>
      <p:sp>
        <p:nvSpPr>
          <p:cNvPr id="22" name="TextBox 21"/>
          <p:cNvSpPr txBox="1"/>
          <p:nvPr/>
        </p:nvSpPr>
        <p:spPr>
          <a:xfrm>
            <a:off x="155927" y="6574064"/>
            <a:ext cx="117020"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13</a:t>
            </a:fld>
            <a:endParaRPr lang="en-US" sz="900" cap="all" dirty="0">
              <a:solidFill>
                <a:srgbClr val="FFFFFF"/>
              </a:solidFill>
              <a:latin typeface="Avenir Light" panose="020B0402020203020204" pitchFamily="34" charset="0"/>
              <a:cs typeface="Effra Light" panose="020B0403020203020204" pitchFamily="34" charset="0"/>
            </a:endParaRPr>
          </a:p>
        </p:txBody>
      </p:sp>
      <p:sp>
        <p:nvSpPr>
          <p:cNvPr id="30" name="Title 2">
            <a:extLst>
              <a:ext uri="{FF2B5EF4-FFF2-40B4-BE49-F238E27FC236}">
                <a16:creationId xmlns:a16="http://schemas.microsoft.com/office/drawing/2014/main" id="{15A0D60D-3F87-4B70-8619-57855173B35A}"/>
              </a:ext>
            </a:extLst>
          </p:cNvPr>
          <p:cNvSpPr txBox="1">
            <a:spLocks/>
          </p:cNvSpPr>
          <p:nvPr/>
        </p:nvSpPr>
        <p:spPr>
          <a:xfrm>
            <a:off x="238481" y="6175483"/>
            <a:ext cx="11715038" cy="379529"/>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defRPr/>
            </a:pP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The “Driver Options” feature is an optional installation when setting up the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Software Enterprise Driver 17.Q4, and is compatible with the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WX series (desktop only) and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Vega Frontier Edition graphics cards,</a:t>
            </a:r>
            <a:b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b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and only supports Windows</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10.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a:t>
            </a:r>
            <a:r>
              <a:rPr lang="en-US" sz="800" spc="0" dirty="0" err="1">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WattMan</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not available on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products. **For more information on which products are certified for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WX series products, please visit</a:t>
            </a:r>
            <a:b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b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http://support.amd.com/en-us/download/workstation/certified</a:t>
            </a:r>
          </a:p>
        </p:txBody>
      </p:sp>
      <p:sp>
        <p:nvSpPr>
          <p:cNvPr id="23" name="TextBox 22">
            <a:extLst>
              <a:ext uri="{FF2B5EF4-FFF2-40B4-BE49-F238E27FC236}">
                <a16:creationId xmlns:a16="http://schemas.microsoft.com/office/drawing/2014/main" id="{819BE7A2-2231-4508-81D5-2C82EEA942B4}"/>
              </a:ext>
            </a:extLst>
          </p:cNvPr>
          <p:cNvSpPr txBox="1"/>
          <p:nvPr/>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Tree>
    <p:extLst>
      <p:ext uri="{BB962C8B-B14F-4D97-AF65-F5344CB8AC3E}">
        <p14:creationId xmlns:p14="http://schemas.microsoft.com/office/powerpoint/2010/main" val="432495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 y="-2"/>
            <a:ext cx="12192004" cy="5029201"/>
            <a:chOff x="-3" y="-2"/>
            <a:chExt cx="12192004" cy="5029201"/>
          </a:xfrm>
        </p:grpSpPr>
        <p:pic>
          <p:nvPicPr>
            <p:cNvPr id="49" name="Picture 48"/>
            <p:cNvPicPr>
              <a:picLocks noChangeAspect="1"/>
            </p:cNvPicPr>
            <p:nvPr/>
          </p:nvPicPr>
          <p:blipFill rotWithShape="1">
            <a:blip r:embed="rId3">
              <a:extLst>
                <a:ext uri="{28A0092B-C50C-407E-A947-70E740481C1C}">
                  <a14:useLocalDpi xmlns:a14="http://schemas.microsoft.com/office/drawing/2010/main" val="0"/>
                </a:ext>
              </a:extLst>
            </a:blip>
            <a:srcRect l="-52904" t="515" r="4841" b="17548"/>
            <a:stretch/>
          </p:blipFill>
          <p:spPr>
            <a:xfrm>
              <a:off x="-3" y="-1"/>
              <a:ext cx="12192004" cy="5029200"/>
            </a:xfrm>
            <a:prstGeom prst="rect">
              <a:avLst/>
            </a:prstGeom>
          </p:spPr>
        </p:pic>
        <p:sp>
          <p:nvSpPr>
            <p:cNvPr id="50" name="Rectangle 49"/>
            <p:cNvSpPr/>
            <p:nvPr/>
          </p:nvSpPr>
          <p:spPr>
            <a:xfrm>
              <a:off x="1550020" y="0"/>
              <a:ext cx="8262509" cy="5029199"/>
            </a:xfrm>
            <a:prstGeom prst="rect">
              <a:avLst/>
            </a:prstGeom>
            <a:gradFill>
              <a:gsLst>
                <a:gs pos="50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pic>
          <p:nvPicPr>
            <p:cNvPr id="51" name="Picture 50"/>
            <p:cNvPicPr>
              <a:picLocks noChangeAspect="1"/>
            </p:cNvPicPr>
            <p:nvPr/>
          </p:nvPicPr>
          <p:blipFill rotWithShape="1">
            <a:blip r:embed="rId4">
              <a:extLst>
                <a:ext uri="{28A0092B-C50C-407E-A947-70E740481C1C}">
                  <a14:useLocalDpi xmlns:a14="http://schemas.microsoft.com/office/drawing/2010/main" val="0"/>
                </a:ext>
              </a:extLst>
            </a:blip>
            <a:srcRect l="9001" r="-9001" b="2210"/>
            <a:stretch/>
          </p:blipFill>
          <p:spPr>
            <a:xfrm>
              <a:off x="0" y="-2"/>
              <a:ext cx="9142857" cy="5029200"/>
            </a:xfrm>
            <a:prstGeom prst="rect">
              <a:avLst/>
            </a:prstGeom>
          </p:spPr>
        </p:pic>
      </p:grpSp>
      <p:cxnSp>
        <p:nvCxnSpPr>
          <p:cNvPr id="62" name="Straight Connector 6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24" name="Title 2">
            <a:extLst>
              <a:ext uri="{FF2B5EF4-FFF2-40B4-BE49-F238E27FC236}">
                <a16:creationId xmlns:a16="http://schemas.microsoft.com/office/drawing/2014/main" id="{758860D0-5B21-409D-8C69-08A0DF592A94}"/>
              </a:ext>
            </a:extLst>
          </p:cNvPr>
          <p:cNvSpPr txBox="1">
            <a:spLocks/>
          </p:cNvSpPr>
          <p:nvPr/>
        </p:nvSpPr>
        <p:spPr>
          <a:xfrm>
            <a:off x="669673" y="1806229"/>
            <a:ext cx="7373408" cy="1869202"/>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400" dirty="0">
                <a:effectLst>
                  <a:outerShdw blurRad="50800" dist="38100" dir="2700000" algn="tl" rotWithShape="0">
                    <a:prstClr val="black">
                      <a:alpha val="40000"/>
                    </a:prstClr>
                  </a:outerShdw>
                </a:effectLst>
                <a:latin typeface="Avenir" panose="020B0503020203020204" pitchFamily="34" charset="0"/>
                <a:cs typeface="Effra" panose="020B0603020203020204" pitchFamily="34" charset="0"/>
              </a:rPr>
              <a:t>Virtualized Graphics</a:t>
            </a:r>
          </a:p>
        </p:txBody>
      </p:sp>
      <p:sp>
        <p:nvSpPr>
          <p:cNvPr id="25" name="Rectangle 24">
            <a:extLst>
              <a:ext uri="{FF2B5EF4-FFF2-40B4-BE49-F238E27FC236}">
                <a16:creationId xmlns:a16="http://schemas.microsoft.com/office/drawing/2014/main" id="{2D84096C-C7CB-4105-B714-2BD0DE320DF1}"/>
              </a:ext>
            </a:extLst>
          </p:cNvPr>
          <p:cNvSpPr/>
          <p:nvPr/>
        </p:nvSpPr>
        <p:spPr>
          <a:xfrm>
            <a:off x="663273" y="2428936"/>
            <a:ext cx="7279723" cy="954107"/>
          </a:xfrm>
          <a:prstGeom prst="rect">
            <a:avLst/>
          </a:prstGeom>
        </p:spPr>
        <p:txBody>
          <a:bodyPr wrap="square">
            <a:spAutoFit/>
          </a:bodyPr>
          <a:lstStyle/>
          <a:p>
            <a:pPr lvl="0">
              <a:defRPr/>
            </a:pPr>
            <a:r>
              <a:rPr lang="en-US" sz="2800" kern="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Pass-through and MxGPU                XenApp</a:t>
            </a:r>
            <a:r>
              <a:rPr lang="en-US" sz="1400" kern="0" baseline="10000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a:t>
            </a:r>
            <a:r>
              <a:rPr lang="en-US" sz="2800" kern="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 Support for Accelerated Application Delivery   </a:t>
            </a:r>
          </a:p>
        </p:txBody>
      </p:sp>
      <p:sp>
        <p:nvSpPr>
          <p:cNvPr id="26" name="Title 2">
            <a:extLst>
              <a:ext uri="{FF2B5EF4-FFF2-40B4-BE49-F238E27FC236}">
                <a16:creationId xmlns:a16="http://schemas.microsoft.com/office/drawing/2014/main" id="{586EF8FC-8803-4BE0-808A-0F0586275110}"/>
              </a:ext>
            </a:extLst>
          </p:cNvPr>
          <p:cNvSpPr txBox="1">
            <a:spLocks/>
          </p:cNvSpPr>
          <p:nvPr/>
        </p:nvSpPr>
        <p:spPr>
          <a:xfrm>
            <a:off x="1115854" y="6322974"/>
            <a:ext cx="9960293"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*“Technology preview” support. Use of third party marks / logos is for informational purposes only and no endorsement of or by AMD is intended or implied. GD-83</a:t>
            </a:r>
          </a:p>
          <a:p>
            <a:pPr lvl="0" algn="ctr">
              <a:spcAft>
                <a:spcPts val="200"/>
              </a:spcAft>
              <a:defRPr/>
            </a:pP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Compatible with: AMD FirePro</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S7100X, S7150, and S7150 x2 products. Supports: Windows</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7/10, Linux</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p>
        </p:txBody>
      </p:sp>
      <p:pic>
        <p:nvPicPr>
          <p:cNvPr id="42" name="Picture 41">
            <a:extLst>
              <a:ext uri="{FF2B5EF4-FFF2-40B4-BE49-F238E27FC236}">
                <a16:creationId xmlns:a16="http://schemas.microsoft.com/office/drawing/2014/main" id="{20DEA84E-AB0D-4B72-8596-0A82E5BA437E}"/>
              </a:ext>
            </a:extLst>
          </p:cNvPr>
          <p:cNvPicPr>
            <a:picLocks noChangeAspect="1"/>
          </p:cNvPicPr>
          <p:nvPr/>
        </p:nvPicPr>
        <p:blipFill>
          <a:blip r:embed="rId6"/>
          <a:stretch>
            <a:fillRect/>
          </a:stretch>
        </p:blipFill>
        <p:spPr>
          <a:xfrm>
            <a:off x="4931190" y="2438460"/>
            <a:ext cx="1234440" cy="465384"/>
          </a:xfrm>
          <a:prstGeom prst="rect">
            <a:avLst/>
          </a:prstGeom>
          <a:effectLst>
            <a:outerShdw blurRad="50800" dist="38100" dir="2700000" algn="tl" rotWithShape="0">
              <a:prstClr val="black">
                <a:alpha val="40000"/>
              </a:prstClr>
            </a:outerShdw>
          </a:effectLst>
        </p:spPr>
      </p:pic>
      <p:grpSp>
        <p:nvGrpSpPr>
          <p:cNvPr id="44" name="Group 43">
            <a:extLst>
              <a:ext uri="{FF2B5EF4-FFF2-40B4-BE49-F238E27FC236}">
                <a16:creationId xmlns:a16="http://schemas.microsoft.com/office/drawing/2014/main" id="{977917FD-1870-4584-A2C1-D2757262113F}"/>
              </a:ext>
            </a:extLst>
          </p:cNvPr>
          <p:cNvGrpSpPr>
            <a:grpSpLocks noChangeAspect="1"/>
          </p:cNvGrpSpPr>
          <p:nvPr/>
        </p:nvGrpSpPr>
        <p:grpSpPr>
          <a:xfrm>
            <a:off x="5522804" y="5217340"/>
            <a:ext cx="1146392" cy="678218"/>
            <a:chOff x="3102340" y="5543684"/>
            <a:chExt cx="1269841" cy="751252"/>
          </a:xfrm>
        </p:grpSpPr>
        <p:pic>
          <p:nvPicPr>
            <p:cNvPr id="45" name="Picture 44">
              <a:extLst>
                <a:ext uri="{FF2B5EF4-FFF2-40B4-BE49-F238E27FC236}">
                  <a16:creationId xmlns:a16="http://schemas.microsoft.com/office/drawing/2014/main" id="{C26290CE-31CD-40F3-B718-04162B0FA6D9}"/>
                </a:ext>
              </a:extLst>
            </p:cNvPr>
            <p:cNvPicPr>
              <a:picLocks noChangeAspect="1"/>
            </p:cNvPicPr>
            <p:nvPr/>
          </p:nvPicPr>
          <p:blipFill>
            <a:blip r:embed="rId6"/>
            <a:stretch>
              <a:fillRect/>
            </a:stretch>
          </p:blipFill>
          <p:spPr>
            <a:xfrm>
              <a:off x="3292816" y="5543684"/>
              <a:ext cx="888889" cy="335111"/>
            </a:xfrm>
            <a:prstGeom prst="rect">
              <a:avLst/>
            </a:prstGeom>
            <a:effectLst>
              <a:outerShdw blurRad="50800" dist="38100" dir="2700000" algn="tl" rotWithShape="0">
                <a:prstClr val="black">
                  <a:alpha val="40000"/>
                </a:prstClr>
              </a:outerShdw>
            </a:effectLst>
          </p:spPr>
        </p:pic>
        <p:sp>
          <p:nvSpPr>
            <p:cNvPr id="46" name="TextBox 45">
              <a:extLst>
                <a:ext uri="{FF2B5EF4-FFF2-40B4-BE49-F238E27FC236}">
                  <a16:creationId xmlns:a16="http://schemas.microsoft.com/office/drawing/2014/main" id="{C944E38C-10DA-4401-A5EE-B4584FB0A1F5}"/>
                </a:ext>
              </a:extLst>
            </p:cNvPr>
            <p:cNvSpPr txBox="1"/>
            <p:nvPr/>
          </p:nvSpPr>
          <p:spPr>
            <a:xfrm>
              <a:off x="3570174" y="5798707"/>
              <a:ext cx="337724" cy="340920"/>
            </a:xfrm>
            <a:prstGeom prst="rect">
              <a:avLst/>
            </a:prstGeom>
            <a:noFill/>
          </p:spPr>
          <p:txBody>
            <a:bodyPr wrap="none" rtlCol="0">
              <a:spAutoFit/>
            </a:bodyPr>
            <a:lstStyle/>
            <a:p>
              <a:pPr algn="ctr">
                <a:spcAft>
                  <a:spcPts val="600"/>
                </a:spcAft>
                <a:buClr>
                  <a:schemeClr val="bg2"/>
                </a:buClr>
              </a:pPr>
              <a:r>
                <a:rPr lang="en-US" sz="1400" b="1" dirty="0">
                  <a:effectLst>
                    <a:outerShdw blurRad="38100" dist="38100" dir="2700000" algn="tl">
                      <a:srgbClr val="000000">
                        <a:alpha val="43137"/>
                      </a:srgbClr>
                    </a:outerShdw>
                  </a:effectLst>
                  <a:latin typeface="Avenir Heavy" panose="020B0703020203020204" pitchFamily="34" charset="0"/>
                </a:rPr>
                <a:t>+</a:t>
              </a:r>
            </a:p>
          </p:txBody>
        </p:sp>
        <p:pic>
          <p:nvPicPr>
            <p:cNvPr id="47" name="Picture 46">
              <a:extLst>
                <a:ext uri="{FF2B5EF4-FFF2-40B4-BE49-F238E27FC236}">
                  <a16:creationId xmlns:a16="http://schemas.microsoft.com/office/drawing/2014/main" id="{F0370F31-A040-4A4D-AA6B-3D735E75444C}"/>
                </a:ext>
              </a:extLst>
            </p:cNvPr>
            <p:cNvPicPr>
              <a:picLocks noChangeAspect="1"/>
            </p:cNvPicPr>
            <p:nvPr/>
          </p:nvPicPr>
          <p:blipFill>
            <a:blip r:embed="rId7">
              <a:biLevel thresh="50000"/>
              <a:extLst>
                <a:ext uri="{28A0092B-C50C-407E-A947-70E740481C1C}">
                  <a14:useLocalDpi xmlns:a14="http://schemas.microsoft.com/office/drawing/2010/main" val="0"/>
                </a:ext>
              </a:extLst>
            </a:blip>
            <a:stretch>
              <a:fillRect/>
            </a:stretch>
          </p:blipFill>
          <p:spPr>
            <a:xfrm>
              <a:off x="3102340" y="6087952"/>
              <a:ext cx="1269841" cy="206984"/>
            </a:xfrm>
            <a:prstGeom prst="rect">
              <a:avLst/>
            </a:prstGeom>
            <a:effectLst>
              <a:outerShdw blurRad="50800" dist="38100" dir="2700000" algn="tl" rotWithShape="0">
                <a:prstClr val="black">
                  <a:alpha val="40000"/>
                </a:prstClr>
              </a:outerShdw>
            </a:effectLst>
          </p:spPr>
        </p:pic>
      </p:grpSp>
      <p:sp>
        <p:nvSpPr>
          <p:cNvPr id="52" name="TextBox 51">
            <a:extLst>
              <a:ext uri="{FF2B5EF4-FFF2-40B4-BE49-F238E27FC236}">
                <a16:creationId xmlns:a16="http://schemas.microsoft.com/office/drawing/2014/main" id="{BFE0BAE3-6961-4028-9964-18600EBF3D00}"/>
              </a:ext>
            </a:extLst>
          </p:cNvPr>
          <p:cNvSpPr txBox="1"/>
          <p:nvPr/>
        </p:nvSpPr>
        <p:spPr>
          <a:xfrm>
            <a:off x="381407" y="5951437"/>
            <a:ext cx="3202854" cy="323165"/>
          </a:xfrm>
          <a:prstGeom prst="rect">
            <a:avLst/>
          </a:prstGeom>
          <a:noFill/>
        </p:spPr>
        <p:txBody>
          <a:bodyPr wrap="square" rtlCol="0">
            <a:spAutoFit/>
          </a:bodyPr>
          <a:lstStyle/>
          <a:p>
            <a:pPr algn="ctr">
              <a:defRPr/>
            </a:pPr>
            <a:r>
              <a:rPr lang="en-US" sz="1500" dirty="0" err="1">
                <a:solidFill>
                  <a:srgbClr val="FFFFFF"/>
                </a:solidFill>
                <a:latin typeface="Avenir Light" panose="020B0402020203020204" pitchFamily="34" charset="0"/>
              </a:rPr>
              <a:t>ESXi</a:t>
            </a:r>
            <a:r>
              <a:rPr lang="en-US" sz="800" baseline="90000" dirty="0" err="1">
                <a:solidFill>
                  <a:srgbClr val="FFFFFF"/>
                </a:solidFill>
                <a:latin typeface="Avenir Light" panose="020B0402020203020204" pitchFamily="34" charset="0"/>
              </a:rPr>
              <a:t>TM</a:t>
            </a:r>
            <a:r>
              <a:rPr kumimoji="0" lang="en-US" sz="1500" b="0" i="0" u="none" strike="noStrike" kern="0" cap="none" spc="0" normalizeH="0" baseline="0" noProof="0" dirty="0">
                <a:ln>
                  <a:noFill/>
                </a:ln>
                <a:effectLst/>
                <a:uLnTx/>
                <a:uFillTx/>
                <a:latin typeface="Avenir Light" panose="020B0402020203020204" pitchFamily="34" charset="0"/>
              </a:rPr>
              <a:t> 6.5 Update 1 Support</a:t>
            </a:r>
            <a:endParaRPr kumimoji="0" lang="en-US" sz="1500" b="0" i="0" u="none" strike="noStrike" kern="0" cap="none" spc="0" normalizeH="0" baseline="30000" noProof="0" dirty="0">
              <a:ln>
                <a:noFill/>
              </a:ln>
              <a:effectLst/>
              <a:uLnTx/>
              <a:uFillTx/>
              <a:latin typeface="Avenir Light" panose="020B0402020203020204" pitchFamily="34" charset="0"/>
            </a:endParaRPr>
          </a:p>
        </p:txBody>
      </p:sp>
      <p:sp>
        <p:nvSpPr>
          <p:cNvPr id="54" name="TextBox 53">
            <a:extLst>
              <a:ext uri="{FF2B5EF4-FFF2-40B4-BE49-F238E27FC236}">
                <a16:creationId xmlns:a16="http://schemas.microsoft.com/office/drawing/2014/main" id="{467C8F91-4478-407D-A0F4-B76368EB90CF}"/>
              </a:ext>
            </a:extLst>
          </p:cNvPr>
          <p:cNvSpPr txBox="1"/>
          <p:nvPr/>
        </p:nvSpPr>
        <p:spPr>
          <a:xfrm>
            <a:off x="3799696" y="5951437"/>
            <a:ext cx="4592609" cy="323165"/>
          </a:xfrm>
          <a:prstGeom prst="rect">
            <a:avLst/>
          </a:prstGeom>
          <a:noFill/>
        </p:spPr>
        <p:txBody>
          <a:bodyPr wrap="square" rtlCol="0">
            <a:spAutoFit/>
          </a:bodyPr>
          <a:lstStyle/>
          <a:p>
            <a:pPr algn="ctr">
              <a:spcAft>
                <a:spcPts val="600"/>
              </a:spcAft>
              <a:buClr>
                <a:srgbClr val="FFFFFF"/>
              </a:buClr>
              <a:defRPr/>
            </a:pPr>
            <a:r>
              <a:rPr lang="en-US" sz="1500" dirty="0">
                <a:solidFill>
                  <a:srgbClr val="FFFFFF"/>
                </a:solidFill>
                <a:latin typeface="Avenir Light" panose="020B0402020203020204" pitchFamily="34" charset="0"/>
              </a:rPr>
              <a:t>XenDesktop</a:t>
            </a:r>
            <a:r>
              <a:rPr lang="en-US" sz="800" baseline="80000" dirty="0">
                <a:solidFill>
                  <a:srgbClr val="FFFFFF"/>
                </a:solidFill>
                <a:latin typeface="Avenir Light" panose="020B0402020203020204" pitchFamily="34" charset="0"/>
              </a:rPr>
              <a:t>®</a:t>
            </a:r>
            <a:r>
              <a:rPr lang="en-US" sz="1500" dirty="0">
                <a:solidFill>
                  <a:srgbClr val="FFFFFF"/>
                </a:solidFill>
                <a:latin typeface="Avenir Light" panose="020B0402020203020204" pitchFamily="34" charset="0"/>
              </a:rPr>
              <a:t> and Horizon</a:t>
            </a:r>
            <a:r>
              <a:rPr lang="en-US" sz="800" baseline="80000" dirty="0">
                <a:solidFill>
                  <a:srgbClr val="FFFFFF"/>
                </a:solidFill>
                <a:latin typeface="Avenir Light" panose="020B0402020203020204" pitchFamily="34" charset="0"/>
              </a:rPr>
              <a:t>®</a:t>
            </a:r>
            <a:r>
              <a:rPr lang="en-US" sz="1500" baseline="80000" dirty="0">
                <a:solidFill>
                  <a:srgbClr val="FFFFFF"/>
                </a:solidFill>
                <a:latin typeface="Avenir Light" panose="020B0402020203020204" pitchFamily="34" charset="0"/>
              </a:rPr>
              <a:t> </a:t>
            </a:r>
            <a:r>
              <a:rPr lang="en-US" sz="1500" dirty="0">
                <a:solidFill>
                  <a:srgbClr val="FFFFFF"/>
                </a:solidFill>
                <a:latin typeface="Avenir Light" panose="020B0402020203020204" pitchFamily="34" charset="0"/>
              </a:rPr>
              <a:t>Support</a:t>
            </a:r>
            <a:endParaRPr lang="en-US" sz="1500" baseline="80000" dirty="0">
              <a:solidFill>
                <a:srgbClr val="FFFFFF"/>
              </a:solidFill>
              <a:latin typeface="Avenir Light" panose="020B0402020203020204" pitchFamily="34" charset="0"/>
            </a:endParaRPr>
          </a:p>
        </p:txBody>
      </p:sp>
      <p:sp>
        <p:nvSpPr>
          <p:cNvPr id="58" name="TextBox 57">
            <a:extLst>
              <a:ext uri="{FF2B5EF4-FFF2-40B4-BE49-F238E27FC236}">
                <a16:creationId xmlns:a16="http://schemas.microsoft.com/office/drawing/2014/main" id="{E3773734-F6D7-4E77-8D50-21BF8FAF6DF6}"/>
              </a:ext>
            </a:extLst>
          </p:cNvPr>
          <p:cNvSpPr txBox="1"/>
          <p:nvPr/>
        </p:nvSpPr>
        <p:spPr>
          <a:xfrm>
            <a:off x="8488797" y="5951437"/>
            <a:ext cx="3454291" cy="323165"/>
          </a:xfrm>
          <a:prstGeom prst="rect">
            <a:avLst/>
          </a:prstGeom>
          <a:noFill/>
        </p:spPr>
        <p:txBody>
          <a:bodyPr wrap="square" rtlCol="0">
            <a:spAutoFit/>
          </a:bodyPr>
          <a:lstStyle/>
          <a:p>
            <a:pPr lvl="0" algn="ctr">
              <a:defRPr/>
            </a:pPr>
            <a:r>
              <a:rPr lang="en-US" sz="1500" kern="0" dirty="0">
                <a:latin typeface="Avenir Light" panose="020B0402020203020204" pitchFamily="34" charset="0"/>
              </a:rPr>
              <a:t>Linked Clones Support with MxGPU</a:t>
            </a:r>
            <a:r>
              <a:rPr lang="en-US" sz="1500" kern="0" baseline="30000" dirty="0">
                <a:latin typeface="Avenir Light" panose="020B0402020203020204" pitchFamily="34" charset="0"/>
              </a:rPr>
              <a:t>*</a:t>
            </a:r>
          </a:p>
        </p:txBody>
      </p:sp>
      <p:pic>
        <p:nvPicPr>
          <p:cNvPr id="31" name="Picture 30">
            <a:extLst>
              <a:ext uri="{FF2B5EF4-FFF2-40B4-BE49-F238E27FC236}">
                <a16:creationId xmlns:a16="http://schemas.microsoft.com/office/drawing/2014/main" id="{B0229CAD-21C2-4E88-890D-54421DDCC45E}"/>
              </a:ext>
            </a:extLst>
          </p:cNvPr>
          <p:cNvPicPr>
            <a:picLocks noChangeAspect="1"/>
          </p:cNvPicPr>
          <p:nvPr/>
        </p:nvPicPr>
        <p:blipFill>
          <a:blip r:embed="rId7">
            <a:biLevel thresh="50000"/>
            <a:extLst>
              <a:ext uri="{28A0092B-C50C-407E-A947-70E740481C1C}">
                <a14:useLocalDpi xmlns:a14="http://schemas.microsoft.com/office/drawing/2010/main" val="0"/>
              </a:ext>
            </a:extLst>
          </a:blip>
          <a:stretch>
            <a:fillRect/>
          </a:stretch>
        </p:blipFill>
        <p:spPr>
          <a:xfrm>
            <a:off x="9374470" y="5419289"/>
            <a:ext cx="1682943" cy="274320"/>
          </a:xfrm>
          <a:prstGeom prst="rect">
            <a:avLst/>
          </a:prstGeom>
          <a:effectLst>
            <a:outerShdw blurRad="50800" dist="38100" dir="2700000" algn="tl" rotWithShape="0">
              <a:prstClr val="black">
                <a:alpha val="40000"/>
              </a:prstClr>
            </a:outerShdw>
          </a:effectLst>
        </p:spPr>
      </p:pic>
      <p:pic>
        <p:nvPicPr>
          <p:cNvPr id="70" name="Picture 69">
            <a:extLst>
              <a:ext uri="{FF2B5EF4-FFF2-40B4-BE49-F238E27FC236}">
                <a16:creationId xmlns:a16="http://schemas.microsoft.com/office/drawing/2014/main" id="{42C6B105-D542-41C9-8414-AA814EEC0E86}"/>
              </a:ext>
            </a:extLst>
          </p:cNvPr>
          <p:cNvPicPr>
            <a:picLocks noChangeAspect="1"/>
          </p:cNvPicPr>
          <p:nvPr/>
        </p:nvPicPr>
        <p:blipFill>
          <a:blip r:embed="rId7">
            <a:biLevel thresh="50000"/>
            <a:extLst>
              <a:ext uri="{28A0092B-C50C-407E-A947-70E740481C1C}">
                <a14:useLocalDpi xmlns:a14="http://schemas.microsoft.com/office/drawing/2010/main" val="0"/>
              </a:ext>
            </a:extLst>
          </a:blip>
          <a:stretch>
            <a:fillRect/>
          </a:stretch>
        </p:blipFill>
        <p:spPr>
          <a:xfrm>
            <a:off x="1141363" y="5419289"/>
            <a:ext cx="1682943" cy="274320"/>
          </a:xfrm>
          <a:prstGeom prst="rect">
            <a:avLst/>
          </a:prstGeom>
          <a:effectLst>
            <a:outerShdw blurRad="50800" dist="38100" dir="2700000" algn="tl" rotWithShape="0">
              <a:prstClr val="black">
                <a:alpha val="40000"/>
              </a:prstClr>
            </a:outerShdw>
          </a:effectLst>
        </p:spPr>
      </p:pic>
      <p:cxnSp>
        <p:nvCxnSpPr>
          <p:cNvPr id="71" name="Straight Connector 70">
            <a:extLst>
              <a:ext uri="{FF2B5EF4-FFF2-40B4-BE49-F238E27FC236}">
                <a16:creationId xmlns:a16="http://schemas.microsoft.com/office/drawing/2014/main" id="{95DAC7FF-1466-496D-B853-09E9370DC416}"/>
              </a:ext>
            </a:extLst>
          </p:cNvPr>
          <p:cNvCxnSpPr/>
          <p:nvPr/>
        </p:nvCxnSpPr>
        <p:spPr>
          <a:xfrm>
            <a:off x="8374505"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4B32467-8A4E-428C-85A9-A01248F174D7}"/>
              </a:ext>
            </a:extLst>
          </p:cNvPr>
          <p:cNvCxnSpPr/>
          <p:nvPr/>
        </p:nvCxnSpPr>
        <p:spPr>
          <a:xfrm>
            <a:off x="3816062"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93986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55"/>
          <p:cNvPicPr>
            <a:picLocks noChangeAspect="1"/>
          </p:cNvPicPr>
          <p:nvPr/>
        </p:nvPicPr>
        <p:blipFill rotWithShape="1">
          <a:blip r:embed="rId3">
            <a:extLst>
              <a:ext uri="{28A0092B-C50C-407E-A947-70E740481C1C}">
                <a14:useLocalDpi xmlns:a14="http://schemas.microsoft.com/office/drawing/2010/main" val="0"/>
              </a:ext>
            </a:extLst>
          </a:blip>
          <a:srcRect t="9499" b="35500"/>
          <a:stretch/>
        </p:blipFill>
        <p:spPr>
          <a:xfrm>
            <a:off x="-2" y="-1"/>
            <a:ext cx="12192001" cy="5029200"/>
          </a:xfrm>
          <a:prstGeom prst="rect">
            <a:avLst/>
          </a:prstGeom>
        </p:spPr>
      </p:pic>
      <p:grpSp>
        <p:nvGrpSpPr>
          <p:cNvPr id="4" name="Group 3"/>
          <p:cNvGrpSpPr/>
          <p:nvPr/>
        </p:nvGrpSpPr>
        <p:grpSpPr>
          <a:xfrm>
            <a:off x="2570971" y="5213992"/>
            <a:ext cx="7051275" cy="1188720"/>
            <a:chOff x="2570971" y="4971275"/>
            <a:chExt cx="7051275" cy="1371600"/>
          </a:xfrm>
        </p:grpSpPr>
        <p:cxnSp>
          <p:nvCxnSpPr>
            <p:cNvPr id="54" name="Straight Connector 53"/>
            <p:cNvCxnSpPr/>
            <p:nvPr/>
          </p:nvCxnSpPr>
          <p:spPr>
            <a:xfrm>
              <a:off x="9622246" y="4971275"/>
              <a:ext cx="0" cy="137160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279486" y="4971275"/>
              <a:ext cx="0" cy="137160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913731" y="4971275"/>
              <a:ext cx="0" cy="137160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570971" y="4971275"/>
              <a:ext cx="0" cy="137160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51" name="Straight Connector 50"/>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52" name="Picture 5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49" name="Title 2"/>
          <p:cNvSpPr txBox="1">
            <a:spLocks/>
          </p:cNvSpPr>
          <p:nvPr/>
        </p:nvSpPr>
        <p:spPr>
          <a:xfrm>
            <a:off x="3254188" y="2950835"/>
            <a:ext cx="5683625" cy="523220"/>
          </a:xfrm>
          <a:prstGeom prst="rect">
            <a:avLst/>
          </a:prstGeom>
          <a:effectLst/>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00000"/>
              </a:lnSpc>
              <a:spcAft>
                <a:spcPts val="600"/>
              </a:spcAft>
              <a:defRPr/>
            </a:pPr>
            <a:r>
              <a:rPr lang="en-US" sz="3200" dirty="0">
                <a:solidFill>
                  <a:srgbClr val="FFFFFF"/>
                </a:solidFill>
                <a:effectLst>
                  <a:outerShdw blurRad="38100" dist="38100" dir="2700000" algn="tl">
                    <a:srgbClr val="000000">
                      <a:alpha val="43137"/>
                    </a:srgbClr>
                  </a:outerShdw>
                </a:effectLst>
                <a:latin typeface="Avenir" panose="020B0503020203020204" pitchFamily="34" charset="0"/>
                <a:cs typeface="Effra" panose="020B0603020203020204" pitchFamily="34" charset="0"/>
              </a:rPr>
              <a:t>Powerful. Reliable. Certified.</a:t>
            </a:r>
          </a:p>
        </p:txBody>
      </p:sp>
      <p:pic>
        <p:nvPicPr>
          <p:cNvPr id="50" name="Picture 49"/>
          <p:cNvPicPr>
            <a:picLocks noChangeAspect="1"/>
          </p:cNvPicPr>
          <p:nvPr/>
        </p:nvPicPr>
        <p:blipFill>
          <a:blip r:embed="rId5"/>
          <a:stretch>
            <a:fillRect/>
          </a:stretch>
        </p:blipFill>
        <p:spPr>
          <a:xfrm>
            <a:off x="4038600" y="1555503"/>
            <a:ext cx="4114800" cy="1257338"/>
          </a:xfrm>
          <a:prstGeom prst="rect">
            <a:avLst/>
          </a:prstGeom>
          <a:effectLst>
            <a:outerShdw blurRad="50800" dist="38100" dir="2700000" algn="tl" rotWithShape="0">
              <a:prstClr val="black">
                <a:alpha val="40000"/>
              </a:prstClr>
            </a:outerShdw>
          </a:effectLst>
        </p:spPr>
      </p:pic>
      <p:sp>
        <p:nvSpPr>
          <p:cNvPr id="59" name="TextBox 58">
            <a:extLst>
              <a:ext uri="{FF2B5EF4-FFF2-40B4-BE49-F238E27FC236}">
                <a16:creationId xmlns:a16="http://schemas.microsoft.com/office/drawing/2014/main" id="{2A5DC24F-F6BC-47DB-A8C7-E3CA5A656DB8}"/>
              </a:ext>
            </a:extLst>
          </p:cNvPr>
          <p:cNvSpPr txBox="1"/>
          <p:nvPr/>
        </p:nvSpPr>
        <p:spPr>
          <a:xfrm>
            <a:off x="2787641" y="5204366"/>
            <a:ext cx="1880135" cy="3231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“One Driver”</a:t>
            </a:r>
            <a:endParaRPr kumimoji="0" lang="en-GB"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grpSp>
        <p:nvGrpSpPr>
          <p:cNvPr id="60" name="Group 59">
            <a:extLst>
              <a:ext uri="{FF2B5EF4-FFF2-40B4-BE49-F238E27FC236}">
                <a16:creationId xmlns:a16="http://schemas.microsoft.com/office/drawing/2014/main" id="{4AEB2418-5258-479B-8D87-9B482ED0272A}"/>
              </a:ext>
            </a:extLst>
          </p:cNvPr>
          <p:cNvGrpSpPr/>
          <p:nvPr/>
        </p:nvGrpSpPr>
        <p:grpSpPr>
          <a:xfrm>
            <a:off x="2811699" y="5661849"/>
            <a:ext cx="1832018" cy="507680"/>
            <a:chOff x="507555" y="5651653"/>
            <a:chExt cx="1832018" cy="507680"/>
          </a:xfrm>
        </p:grpSpPr>
        <p:grpSp>
          <p:nvGrpSpPr>
            <p:cNvPr id="61" name="Group 4">
              <a:extLst>
                <a:ext uri="{FF2B5EF4-FFF2-40B4-BE49-F238E27FC236}">
                  <a16:creationId xmlns:a16="http://schemas.microsoft.com/office/drawing/2014/main" id="{EB67F5C2-5D9E-403B-B91B-847258F61859}"/>
                </a:ext>
              </a:extLst>
            </p:cNvPr>
            <p:cNvGrpSpPr>
              <a:grpSpLocks noChangeAspect="1"/>
            </p:cNvGrpSpPr>
            <p:nvPr/>
          </p:nvGrpSpPr>
          <p:grpSpPr bwMode="auto">
            <a:xfrm>
              <a:off x="507555" y="5736878"/>
              <a:ext cx="795504" cy="383244"/>
              <a:chOff x="5230" y="1668"/>
              <a:chExt cx="1974" cy="951"/>
            </a:xfrm>
          </p:grpSpPr>
          <p:sp>
            <p:nvSpPr>
              <p:cNvPr id="92" name="Freeform 7">
                <a:extLst>
                  <a:ext uri="{FF2B5EF4-FFF2-40B4-BE49-F238E27FC236}">
                    <a16:creationId xmlns:a16="http://schemas.microsoft.com/office/drawing/2014/main" id="{C89ACCF1-1ED9-49FB-8541-BE6CD50C48EF}"/>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4" name="Freeform 8">
                <a:extLst>
                  <a:ext uri="{FF2B5EF4-FFF2-40B4-BE49-F238E27FC236}">
                    <a16:creationId xmlns:a16="http://schemas.microsoft.com/office/drawing/2014/main" id="{706EC3D9-8A29-40B8-8D8F-A08E5E057243}"/>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5" name="Freeform 9">
                <a:extLst>
                  <a:ext uri="{FF2B5EF4-FFF2-40B4-BE49-F238E27FC236}">
                    <a16:creationId xmlns:a16="http://schemas.microsoft.com/office/drawing/2014/main" id="{69B424E6-4FFE-4E1F-A4B3-D7F33228DAE8}"/>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6" name="Freeform 10">
                <a:extLst>
                  <a:ext uri="{FF2B5EF4-FFF2-40B4-BE49-F238E27FC236}">
                    <a16:creationId xmlns:a16="http://schemas.microsoft.com/office/drawing/2014/main" id="{C7C9B250-86AE-4A37-9123-F46B0A55DD52}"/>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7" name="Freeform 11">
                <a:extLst>
                  <a:ext uri="{FF2B5EF4-FFF2-40B4-BE49-F238E27FC236}">
                    <a16:creationId xmlns:a16="http://schemas.microsoft.com/office/drawing/2014/main" id="{BA84E458-DDF3-463B-B085-E457357E5378}"/>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8" name="Freeform 12">
                <a:extLst>
                  <a:ext uri="{FF2B5EF4-FFF2-40B4-BE49-F238E27FC236}">
                    <a16:creationId xmlns:a16="http://schemas.microsoft.com/office/drawing/2014/main" id="{8FE46FB9-232C-434A-AF56-7CF2F4F0696B}"/>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99" name="Freeform 13">
                <a:extLst>
                  <a:ext uri="{FF2B5EF4-FFF2-40B4-BE49-F238E27FC236}">
                    <a16:creationId xmlns:a16="http://schemas.microsoft.com/office/drawing/2014/main" id="{8D99D1D0-70BD-4887-ABC9-412DC94371E1}"/>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0" name="Freeform 14">
                <a:extLst>
                  <a:ext uri="{FF2B5EF4-FFF2-40B4-BE49-F238E27FC236}">
                    <a16:creationId xmlns:a16="http://schemas.microsoft.com/office/drawing/2014/main" id="{67936446-1D40-4698-BAD1-9D09A25B65DE}"/>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1" name="Freeform 15">
                <a:extLst>
                  <a:ext uri="{FF2B5EF4-FFF2-40B4-BE49-F238E27FC236}">
                    <a16:creationId xmlns:a16="http://schemas.microsoft.com/office/drawing/2014/main" id="{B76B8357-6706-4C01-9C0C-D1F6279CE6CC}"/>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2" name="Freeform 16">
                <a:extLst>
                  <a:ext uri="{FF2B5EF4-FFF2-40B4-BE49-F238E27FC236}">
                    <a16:creationId xmlns:a16="http://schemas.microsoft.com/office/drawing/2014/main" id="{2722C4E0-FCEE-4742-923D-41CF3C8515CD}"/>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3" name="Freeform 17">
                <a:extLst>
                  <a:ext uri="{FF2B5EF4-FFF2-40B4-BE49-F238E27FC236}">
                    <a16:creationId xmlns:a16="http://schemas.microsoft.com/office/drawing/2014/main" id="{8EC289CB-9B3D-4BF7-BE43-BD049D8FA6A2}"/>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4" name="Freeform 18">
                <a:extLst>
                  <a:ext uri="{FF2B5EF4-FFF2-40B4-BE49-F238E27FC236}">
                    <a16:creationId xmlns:a16="http://schemas.microsoft.com/office/drawing/2014/main" id="{EA5762A0-88D5-482A-B9D8-C9746C3110DE}"/>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5" name="Freeform 19">
                <a:extLst>
                  <a:ext uri="{FF2B5EF4-FFF2-40B4-BE49-F238E27FC236}">
                    <a16:creationId xmlns:a16="http://schemas.microsoft.com/office/drawing/2014/main" id="{EC38509F-0798-47C9-9E24-D06A1CBF90E9}"/>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6" name="Freeform 20">
                <a:extLst>
                  <a:ext uri="{FF2B5EF4-FFF2-40B4-BE49-F238E27FC236}">
                    <a16:creationId xmlns:a16="http://schemas.microsoft.com/office/drawing/2014/main" id="{4DFDC790-8812-434D-BCC0-7EAB425A47A5}"/>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7" name="Freeform 21">
                <a:extLst>
                  <a:ext uri="{FF2B5EF4-FFF2-40B4-BE49-F238E27FC236}">
                    <a16:creationId xmlns:a16="http://schemas.microsoft.com/office/drawing/2014/main" id="{F4281DE5-4EB4-4281-8C92-C68EC217F2E0}"/>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sp>
            <p:nvSpPr>
              <p:cNvPr id="108" name="Freeform 22">
                <a:extLst>
                  <a:ext uri="{FF2B5EF4-FFF2-40B4-BE49-F238E27FC236}">
                    <a16:creationId xmlns:a16="http://schemas.microsoft.com/office/drawing/2014/main" id="{83CBCF95-70FE-4029-928F-9731B1519378}"/>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endParaRPr>
              </a:p>
            </p:txBody>
          </p:sp>
        </p:grpSp>
        <p:sp>
          <p:nvSpPr>
            <p:cNvPr id="62" name="Rectangle 61">
              <a:extLst>
                <a:ext uri="{FF2B5EF4-FFF2-40B4-BE49-F238E27FC236}">
                  <a16:creationId xmlns:a16="http://schemas.microsoft.com/office/drawing/2014/main" id="{7A9B99A5-AF20-425A-90F5-F0219C6A3D1C}"/>
                </a:ext>
              </a:extLst>
            </p:cNvPr>
            <p:cNvSpPr/>
            <p:nvPr/>
          </p:nvSpPr>
          <p:spPr>
            <a:xfrm>
              <a:off x="1353617" y="5697668"/>
              <a:ext cx="357790"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grpSp>
          <p:nvGrpSpPr>
            <p:cNvPr id="66" name="Group 65">
              <a:extLst>
                <a:ext uri="{FF2B5EF4-FFF2-40B4-BE49-F238E27FC236}">
                  <a16:creationId xmlns:a16="http://schemas.microsoft.com/office/drawing/2014/main" id="{4798FF00-B10D-4CC1-9850-899D17051246}"/>
                </a:ext>
              </a:extLst>
            </p:cNvPr>
            <p:cNvGrpSpPr/>
            <p:nvPr/>
          </p:nvGrpSpPr>
          <p:grpSpPr>
            <a:xfrm>
              <a:off x="1756414" y="5651653"/>
              <a:ext cx="583159" cy="476787"/>
              <a:chOff x="6089651" y="1012826"/>
              <a:chExt cx="1227138" cy="1003300"/>
            </a:xfrm>
          </p:grpSpPr>
          <p:sp>
            <p:nvSpPr>
              <p:cNvPr id="67" name="Freeform 5">
                <a:extLst>
                  <a:ext uri="{FF2B5EF4-FFF2-40B4-BE49-F238E27FC236}">
                    <a16:creationId xmlns:a16="http://schemas.microsoft.com/office/drawing/2014/main" id="{D4231965-A972-4F6E-8019-944A17798A6B}"/>
                  </a:ext>
                </a:extLst>
              </p:cNvPr>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5" name="Freeform 6">
                <a:extLst>
                  <a:ext uri="{FF2B5EF4-FFF2-40B4-BE49-F238E27FC236}">
                    <a16:creationId xmlns:a16="http://schemas.microsoft.com/office/drawing/2014/main" id="{14A5F986-CD73-49B9-A37C-55CCA3388579}"/>
                  </a:ext>
                </a:extLst>
              </p:cNvPr>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7" name="Freeform 7">
                <a:extLst>
                  <a:ext uri="{FF2B5EF4-FFF2-40B4-BE49-F238E27FC236}">
                    <a16:creationId xmlns:a16="http://schemas.microsoft.com/office/drawing/2014/main" id="{70AF30FE-B36F-40FA-9C8B-D8C168156652}"/>
                  </a:ext>
                </a:extLst>
              </p:cNvPr>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8" name="Freeform 8">
                <a:extLst>
                  <a:ext uri="{FF2B5EF4-FFF2-40B4-BE49-F238E27FC236}">
                    <a16:creationId xmlns:a16="http://schemas.microsoft.com/office/drawing/2014/main" id="{8B3ED494-690E-40A7-B751-C4ACE016055E}"/>
                  </a:ext>
                </a:extLst>
              </p:cNvPr>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9" name="Freeform 9">
                <a:extLst>
                  <a:ext uri="{FF2B5EF4-FFF2-40B4-BE49-F238E27FC236}">
                    <a16:creationId xmlns:a16="http://schemas.microsoft.com/office/drawing/2014/main" id="{06EC6B84-BB19-4538-9EE3-EDC24FC7000E}"/>
                  </a:ext>
                </a:extLst>
              </p:cNvPr>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1" name="Freeform 10">
                <a:extLst>
                  <a:ext uri="{FF2B5EF4-FFF2-40B4-BE49-F238E27FC236}">
                    <a16:creationId xmlns:a16="http://schemas.microsoft.com/office/drawing/2014/main" id="{D3D19F5B-756C-4D49-AD03-77B113D0E7F9}"/>
                  </a:ext>
                </a:extLst>
              </p:cNvPr>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109" name="TextBox 108">
            <a:extLst>
              <a:ext uri="{FF2B5EF4-FFF2-40B4-BE49-F238E27FC236}">
                <a16:creationId xmlns:a16="http://schemas.microsoft.com/office/drawing/2014/main" id="{DFCFDD41-15C1-4BBC-9823-00A098293052}"/>
              </a:ext>
            </a:extLst>
          </p:cNvPr>
          <p:cNvSpPr txBox="1"/>
          <p:nvPr/>
        </p:nvSpPr>
        <p:spPr>
          <a:xfrm>
            <a:off x="232941" y="5204366"/>
            <a:ext cx="2345467" cy="323165"/>
          </a:xfrm>
          <a:prstGeom prst="rect">
            <a:avLst/>
          </a:prstGeom>
          <a:noFill/>
        </p:spPr>
        <p:txBody>
          <a:bodyPr wrap="square" rtlCol="0">
            <a:spAutoFit/>
          </a:bodyPr>
          <a:lstStyle/>
          <a:p>
            <a:pPr lvl="0" algn="ctr">
              <a:defRPr/>
            </a:pPr>
            <a:r>
              <a:rPr lang="en-CA" sz="1500" kern="0" dirty="0">
                <a:solidFill>
                  <a:srgbClr val="FFFFFF"/>
                </a:solidFill>
                <a:latin typeface="Avenir Light" panose="020B0402020203020204" pitchFamily="34" charset="0"/>
                <a:cs typeface="Effra Light" panose="020B0403020203020204" pitchFamily="34" charset="0"/>
              </a:rPr>
              <a:t>Swap Between Drivers</a:t>
            </a:r>
            <a:endParaRPr kumimoji="0" lang="en-GB" sz="1500" b="0"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endParaRPr>
          </a:p>
        </p:txBody>
      </p:sp>
      <p:pic>
        <p:nvPicPr>
          <p:cNvPr id="110" name="Picture 109">
            <a:extLst>
              <a:ext uri="{FF2B5EF4-FFF2-40B4-BE49-F238E27FC236}">
                <a16:creationId xmlns:a16="http://schemas.microsoft.com/office/drawing/2014/main" id="{3DB47CF3-3602-4287-A7E9-7D8694B76D9F}"/>
              </a:ext>
            </a:extLst>
          </p:cNvPr>
          <p:cNvPicPr>
            <a:picLocks noChangeAspect="1"/>
          </p:cNvPicPr>
          <p:nvPr/>
        </p:nvPicPr>
        <p:blipFill>
          <a:blip r:embed="rId6"/>
          <a:stretch>
            <a:fillRect/>
          </a:stretch>
        </p:blipFill>
        <p:spPr>
          <a:xfrm>
            <a:off x="1062774" y="5656992"/>
            <a:ext cx="685800" cy="517394"/>
          </a:xfrm>
          <a:prstGeom prst="rect">
            <a:avLst/>
          </a:prstGeom>
          <a:effectLst/>
        </p:spPr>
      </p:pic>
      <p:sp>
        <p:nvSpPr>
          <p:cNvPr id="111" name="TextBox 110">
            <a:extLst>
              <a:ext uri="{FF2B5EF4-FFF2-40B4-BE49-F238E27FC236}">
                <a16:creationId xmlns:a16="http://schemas.microsoft.com/office/drawing/2014/main" id="{B83A5604-3405-44BD-8EE2-45899A023DD6}"/>
              </a:ext>
            </a:extLst>
          </p:cNvPr>
          <p:cNvSpPr txBox="1"/>
          <p:nvPr/>
        </p:nvSpPr>
        <p:spPr>
          <a:xfrm>
            <a:off x="9838432" y="5204366"/>
            <a:ext cx="1880135" cy="3231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New Features</a:t>
            </a:r>
            <a:endParaRPr kumimoji="0" lang="en-GB"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pic>
        <p:nvPicPr>
          <p:cNvPr id="112" name="Picture 111">
            <a:extLst>
              <a:ext uri="{FF2B5EF4-FFF2-40B4-BE49-F238E27FC236}">
                <a16:creationId xmlns:a16="http://schemas.microsoft.com/office/drawing/2014/main" id="{DEE80D11-4C0C-4470-910C-A37F22FEBFB7}"/>
              </a:ext>
            </a:extLst>
          </p:cNvPr>
          <p:cNvPicPr>
            <a:picLocks noChangeAspect="1"/>
          </p:cNvPicPr>
          <p:nvPr/>
        </p:nvPicPr>
        <p:blipFill>
          <a:blip r:embed="rId7"/>
          <a:stretch>
            <a:fillRect/>
          </a:stretch>
        </p:blipFill>
        <p:spPr>
          <a:xfrm>
            <a:off x="10117991" y="5697380"/>
            <a:ext cx="1316534" cy="436618"/>
          </a:xfrm>
          <a:prstGeom prst="rect">
            <a:avLst/>
          </a:prstGeom>
        </p:spPr>
      </p:pic>
      <p:sp>
        <p:nvSpPr>
          <p:cNvPr id="113" name="TextBox 112">
            <a:extLst>
              <a:ext uri="{FF2B5EF4-FFF2-40B4-BE49-F238E27FC236}">
                <a16:creationId xmlns:a16="http://schemas.microsoft.com/office/drawing/2014/main" id="{71402FBC-E587-469C-978F-A36543E10C2F}"/>
              </a:ext>
            </a:extLst>
          </p:cNvPr>
          <p:cNvSpPr txBox="1"/>
          <p:nvPr/>
        </p:nvSpPr>
        <p:spPr>
          <a:xfrm>
            <a:off x="4979286" y="5204366"/>
            <a:ext cx="2233428" cy="323165"/>
          </a:xfrm>
          <a:prstGeom prst="rect">
            <a:avLst/>
          </a:prstGeom>
          <a:noFill/>
        </p:spPr>
        <p:txBody>
          <a:bodyPr wrap="square" rtlCol="0">
            <a:spAutoFit/>
          </a:bodyPr>
          <a:lstStyle/>
          <a:p>
            <a:pPr lvl="0" algn="ctr">
              <a:defRPr/>
            </a:pPr>
            <a:r>
              <a:rPr lang="en-CA" sz="1500" kern="0" dirty="0">
                <a:solidFill>
                  <a:srgbClr val="FFFFFF"/>
                </a:solidFill>
                <a:latin typeface="Avenir Light" panose="020B0402020203020204" pitchFamily="34" charset="0"/>
                <a:cs typeface="Effra Light" panose="020B0403020203020204" pitchFamily="34" charset="0"/>
              </a:rPr>
              <a:t>One Year of Updates</a:t>
            </a:r>
            <a:endParaRPr kumimoji="0" lang="en-GB"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pic>
        <p:nvPicPr>
          <p:cNvPr id="118" name="Graphic 117">
            <a:extLst>
              <a:ext uri="{FF2B5EF4-FFF2-40B4-BE49-F238E27FC236}">
                <a16:creationId xmlns:a16="http://schemas.microsoft.com/office/drawing/2014/main" id="{75703AC2-E582-41CE-9206-C79F1049AB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50602" y="5618509"/>
            <a:ext cx="490797" cy="594360"/>
          </a:xfrm>
          <a:prstGeom prst="rect">
            <a:avLst/>
          </a:prstGeom>
        </p:spPr>
      </p:pic>
      <p:sp>
        <p:nvSpPr>
          <p:cNvPr id="90" name="TextBox 89">
            <a:extLst>
              <a:ext uri="{FF2B5EF4-FFF2-40B4-BE49-F238E27FC236}">
                <a16:creationId xmlns:a16="http://schemas.microsoft.com/office/drawing/2014/main" id="{18AE6283-0694-43CD-BA1D-DD79044F7772}"/>
              </a:ext>
            </a:extLst>
          </p:cNvPr>
          <p:cNvSpPr txBox="1"/>
          <p:nvPr/>
        </p:nvSpPr>
        <p:spPr>
          <a:xfrm>
            <a:off x="7334152" y="5204366"/>
            <a:ext cx="2233428" cy="323165"/>
          </a:xfrm>
          <a:prstGeom prst="rect">
            <a:avLst/>
          </a:prstGeom>
          <a:noFill/>
        </p:spPr>
        <p:txBody>
          <a:bodyPr wrap="square" rtlCol="0">
            <a:spAutoFit/>
          </a:bodyPr>
          <a:lstStyle/>
          <a:p>
            <a:pPr lvl="0" algn="ctr">
              <a:defRPr/>
            </a:pPr>
            <a:r>
              <a:rPr lang="en-CA" sz="1500" kern="0" dirty="0">
                <a:solidFill>
                  <a:srgbClr val="FFFFFF"/>
                </a:solidFill>
                <a:latin typeface="Avenir Light" panose="020B0402020203020204" pitchFamily="34" charset="0"/>
                <a:cs typeface="Effra Light" panose="020B0403020203020204" pitchFamily="34" charset="0"/>
              </a:rPr>
              <a:t>Hardware Security</a:t>
            </a:r>
            <a:endParaRPr kumimoji="0" lang="en-GB"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pic>
        <p:nvPicPr>
          <p:cNvPr id="119" name="Graphic 118" descr="Lock">
            <a:extLst>
              <a:ext uri="{FF2B5EF4-FFF2-40B4-BE49-F238E27FC236}">
                <a16:creationId xmlns:a16="http://schemas.microsoft.com/office/drawing/2014/main" id="{1E37479A-0848-4F0E-900D-ABD14BA61E0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139935" y="5604758"/>
            <a:ext cx="621863" cy="621863"/>
          </a:xfrm>
          <a:prstGeom prst="rect">
            <a:avLst/>
          </a:prstGeom>
          <a:effectLst/>
        </p:spPr>
      </p:pic>
    </p:spTree>
    <p:extLst>
      <p:ext uri="{BB962C8B-B14F-4D97-AF65-F5344CB8AC3E}">
        <p14:creationId xmlns:p14="http://schemas.microsoft.com/office/powerpoint/2010/main" val="3816700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a:off x="272218" y="275382"/>
            <a:ext cx="11649976" cy="425202"/>
          </a:xfrm>
          <a:prstGeom prst="rect">
            <a:avLst/>
          </a:prstGeom>
        </p:spPr>
        <p:txBody>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r>
              <a:rPr lang="en-US" sz="2400" spc="-70" dirty="0">
                <a:latin typeface="Avenir" panose="020B0503020203020204" pitchFamily="34" charset="0"/>
                <a:ea typeface="Effra Medium" charset="0"/>
                <a:cs typeface="Effra" panose="020B0603020203020204" pitchFamily="34" charset="0"/>
              </a:rPr>
              <a:t>Endnotes</a:t>
            </a:r>
            <a:br>
              <a:rPr lang="en-US" sz="2400" spc="-70" dirty="0">
                <a:latin typeface="Effra Medium" charset="0"/>
                <a:ea typeface="Effra Medium" charset="0"/>
                <a:cs typeface="Effra Medium" charset="0"/>
              </a:rPr>
            </a:br>
            <a:endParaRPr lang="en-US" dirty="0"/>
          </a:p>
        </p:txBody>
      </p:sp>
      <p:sp>
        <p:nvSpPr>
          <p:cNvPr id="3" name="Text Placeholder 6"/>
          <p:cNvSpPr txBox="1">
            <a:spLocks/>
          </p:cNvSpPr>
          <p:nvPr/>
        </p:nvSpPr>
        <p:spPr>
          <a:xfrm>
            <a:off x="272218" y="700583"/>
            <a:ext cx="11649976" cy="5503690"/>
          </a:xfrm>
          <a:prstGeom prst="rect">
            <a:avLst/>
          </a:prstGeom>
        </p:spPr>
        <p:txBody>
          <a:bodyPr>
            <a:normAutofit/>
          </a:bodyPr>
          <a:lstStyle>
            <a:lvl1pPr marL="342900" indent="-342900" algn="l" defTabSz="914400" rtl="0" eaLnBrk="1" latinLnBrk="0" hangingPunct="1">
              <a:spcBef>
                <a:spcPts val="600"/>
              </a:spcBef>
              <a:spcAft>
                <a:spcPts val="0"/>
              </a:spcAft>
              <a:buClr>
                <a:schemeClr val="accent1"/>
              </a:buClr>
              <a:buSzPct val="80000"/>
              <a:buFontTx/>
              <a:buBlip>
                <a:blip r:embed="rId3"/>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3"/>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CA" sz="1000" dirty="0">
                <a:latin typeface="Avenir Light" panose="020B0402020203020204" pitchFamily="34" charset="0"/>
                <a:cs typeface="Effra" panose="020B0603020203020204" pitchFamily="34" charset="0"/>
              </a:rPr>
              <a:t>Slide 5:</a:t>
            </a:r>
          </a:p>
          <a:p>
            <a:pPr marL="0" indent="0">
              <a:buNone/>
            </a:pPr>
            <a:r>
              <a:rPr lang="en-CA" sz="1000" dirty="0">
                <a:latin typeface="Avenir Light" panose="020B0402020203020204" pitchFamily="34" charset="0"/>
                <a:cs typeface="Effra" panose="020B0603020203020204" pitchFamily="34" charset="0"/>
              </a:rPr>
              <a:t>1. 4 minutes is the expected response time and is not guaranteed.</a:t>
            </a:r>
          </a:p>
          <a:p>
            <a:pPr marL="0" indent="0">
              <a:buNone/>
            </a:pPr>
            <a:r>
              <a:rPr lang="en-CA" sz="1000" dirty="0">
                <a:latin typeface="Avenir Light" panose="020B0402020203020204" pitchFamily="34" charset="0"/>
                <a:cs typeface="Effra" panose="020B0603020203020204" pitchFamily="34" charset="0"/>
              </a:rPr>
              <a:t>2. Local language support exception for India.</a:t>
            </a:r>
          </a:p>
          <a:p>
            <a:pPr marL="0" indent="0">
              <a:buNone/>
            </a:pPr>
            <a:r>
              <a:rPr lang="en-CA" sz="1000" dirty="0">
                <a:latin typeface="Avenir Light" panose="020B0402020203020204" pitchFamily="34" charset="0"/>
                <a:cs typeface="Effra" panose="020B0603020203020204" pitchFamily="34" charset="0"/>
              </a:rPr>
              <a:t>3. Toll free exception for China.</a:t>
            </a:r>
          </a:p>
          <a:p>
            <a:pPr marL="0" indent="0">
              <a:buNone/>
            </a:pPr>
            <a:br>
              <a:rPr lang="en-CA" sz="1000" dirty="0">
                <a:latin typeface="Avenir Light" panose="020B0402020203020204" pitchFamily="34" charset="0"/>
                <a:cs typeface="Effra" panose="020B0603020203020204" pitchFamily="34" charset="0"/>
              </a:rPr>
            </a:br>
            <a:r>
              <a:rPr lang="en-CA" sz="1000" dirty="0">
                <a:latin typeface="Avenir Light" panose="020B0402020203020204" pitchFamily="34" charset="0"/>
                <a:cs typeface="Effra" panose="020B0603020203020204" pitchFamily="34" charset="0"/>
              </a:rPr>
              <a:t>Slide 7:</a:t>
            </a:r>
          </a:p>
          <a:p>
            <a:pPr marL="0" indent="0">
              <a:buNone/>
            </a:pPr>
            <a:r>
              <a:rPr lang="en-US" sz="1000" dirty="0">
                <a:latin typeface="Avenir Light" panose="020B0402020203020204" pitchFamily="34" charset="0"/>
                <a:cs typeface="Effra" panose="020B0603020203020204" pitchFamily="34" charset="0"/>
              </a:rPr>
              <a:t>4. AMD is making the Radeon</a:t>
            </a:r>
            <a:r>
              <a:rPr lang="en-US" sz="1000" baseline="30000" dirty="0">
                <a:latin typeface="Avenir Light" panose="020B0402020203020204" pitchFamily="34" charset="0"/>
                <a:cs typeface="Effra" panose="020B0603020203020204" pitchFamily="34" charset="0"/>
              </a:rPr>
              <a:t>™</a:t>
            </a:r>
            <a:r>
              <a:rPr lang="en-US" sz="1000" dirty="0">
                <a:latin typeface="Avenir Light" panose="020B0402020203020204" pitchFamily="34" charset="0"/>
                <a:cs typeface="Effra" panose="020B0603020203020204" pitchFamily="34" charset="0"/>
              </a:rPr>
              <a:t> Pro Software Enterprise Driver 17.Q4 with “One Driver” support available exclusively to enterprise customers, and those wishing to implement it will need to contact their AMD Sales Representative or fill in the request form at: http://www.amdsurveys.com/se/5A1E27D243E8A083. Enterprise professionals who only require Radeon</a:t>
            </a:r>
            <a:r>
              <a:rPr lang="en-US" sz="1000" baseline="30000" dirty="0">
                <a:latin typeface="Avenir Light" panose="020B0402020203020204" pitchFamily="34" charset="0"/>
                <a:cs typeface="Effra" panose="020B0603020203020204" pitchFamily="34" charset="0"/>
              </a:rPr>
              <a:t>™</a:t>
            </a:r>
            <a:r>
              <a:rPr lang="en-US" sz="1000" dirty="0">
                <a:latin typeface="Avenir Light" panose="020B0402020203020204" pitchFamily="34" charset="0"/>
                <a:cs typeface="Effra" panose="020B0603020203020204" pitchFamily="34" charset="0"/>
              </a:rPr>
              <a:t> Pro workstation and virtualization support can download our regular 17.Q4 Enterprise Driver posted on AMD.com.</a:t>
            </a:r>
          </a:p>
          <a:p>
            <a:pPr marL="0" indent="0">
              <a:buNone/>
            </a:pPr>
            <a:endParaRPr lang="en-US" sz="1000" dirty="0">
              <a:latin typeface="Avenir Light" panose="020B0402020203020204" pitchFamily="34" charset="0"/>
              <a:cs typeface="Effra" panose="020B0603020203020204" pitchFamily="34" charset="0"/>
            </a:endParaRPr>
          </a:p>
          <a:p>
            <a:pPr marL="0" indent="0">
              <a:buNone/>
            </a:pPr>
            <a:endParaRPr lang="en-CA" sz="1000" dirty="0">
              <a:latin typeface="Avenir Light" panose="020B0402020203020204" pitchFamily="34" charset="0"/>
              <a:cs typeface="Effra" panose="020B0603020203020204" pitchFamily="34" charset="0"/>
            </a:endParaRPr>
          </a:p>
          <a:p>
            <a:pPr marL="0" indent="0">
              <a:buNone/>
            </a:pPr>
            <a:endParaRPr lang="en-CA" sz="1100" dirty="0">
              <a:latin typeface="Effra Light" panose="020B0403020203020204" pitchFamily="34" charset="0"/>
              <a:cs typeface="Effra Light" panose="020B0403020203020204" pitchFamily="34" charset="0"/>
            </a:endParaRPr>
          </a:p>
        </p:txBody>
      </p:sp>
    </p:spTree>
    <p:extLst>
      <p:ext uri="{BB962C8B-B14F-4D97-AF65-F5344CB8AC3E}">
        <p14:creationId xmlns:p14="http://schemas.microsoft.com/office/powerpoint/2010/main" val="3096679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txBox="1">
            <a:spLocks/>
          </p:cNvSpPr>
          <p:nvPr/>
        </p:nvSpPr>
        <p:spPr>
          <a:xfrm>
            <a:off x="272218" y="275385"/>
            <a:ext cx="11649976" cy="425202"/>
          </a:xfrm>
          <a:prstGeom prst="rect">
            <a:avLst/>
          </a:prstGeom>
        </p:spPr>
        <p:txBody>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r>
              <a:rPr lang="en-US" sz="2400" spc="-70" dirty="0">
                <a:latin typeface="Avenir" panose="020B0503020203020204" pitchFamily="34" charset="0"/>
                <a:ea typeface="Effra Medium" charset="0"/>
                <a:cs typeface="Effra" panose="020B0603020203020204" pitchFamily="34" charset="0"/>
              </a:rPr>
              <a:t>Disclaimer</a:t>
            </a:r>
            <a:br>
              <a:rPr lang="en-US" sz="2400" spc="-70" dirty="0">
                <a:latin typeface="Effra Medium" charset="0"/>
                <a:ea typeface="Effra Medium" charset="0"/>
                <a:cs typeface="Effra Medium" charset="0"/>
              </a:rPr>
            </a:br>
            <a:endParaRPr lang="en-US" dirty="0"/>
          </a:p>
        </p:txBody>
      </p:sp>
      <p:sp>
        <p:nvSpPr>
          <p:cNvPr id="5" name="Text Placeholder 6"/>
          <p:cNvSpPr txBox="1">
            <a:spLocks/>
          </p:cNvSpPr>
          <p:nvPr/>
        </p:nvSpPr>
        <p:spPr>
          <a:xfrm>
            <a:off x="272218" y="700587"/>
            <a:ext cx="11649976" cy="2018496"/>
          </a:xfrm>
          <a:prstGeom prst="rect">
            <a:avLst/>
          </a:prstGeom>
        </p:spPr>
        <p:txBody>
          <a:bodyPr>
            <a:normAutofit/>
          </a:bodyPr>
          <a:lstStyle>
            <a:lvl1pPr marL="342900" indent="-342900" algn="l" defTabSz="914400" rtl="0" eaLnBrk="1" latinLnBrk="0" hangingPunct="1">
              <a:spcBef>
                <a:spcPts val="600"/>
              </a:spcBef>
              <a:spcAft>
                <a:spcPts val="0"/>
              </a:spcAft>
              <a:buClr>
                <a:schemeClr val="accent1"/>
              </a:buClr>
              <a:buSzPct val="80000"/>
              <a:buFontTx/>
              <a:buBlip>
                <a:blip r:embed="rId3"/>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3"/>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CA" sz="1000" dirty="0">
                <a:latin typeface="Avenir Light" panose="020B0402020203020204" pitchFamily="34" charset="0"/>
                <a:cs typeface="Effra Light" panose="020B0403020203020204" pitchFamily="34" charset="0"/>
              </a:rPr>
              <a:t>The information presented in this document is for informational purposes only and may contain technical inaccuracies, omissions and typographical errors.</a:t>
            </a:r>
          </a:p>
          <a:p>
            <a:pPr marL="0" indent="0">
              <a:buFontTx/>
              <a:buNone/>
            </a:pPr>
            <a:r>
              <a:rPr lang="en-CA" sz="1000" dirty="0">
                <a:latin typeface="Avenir Light" panose="020B0402020203020204" pitchFamily="34" charset="0"/>
                <a:cs typeface="Effra Light" panose="020B0403020203020204" pitchFamily="34" charset="0"/>
              </a:rPr>
              <a:t>The information contained herein is subject to change and may be rendered inaccurate for many reasons, including but not limited to product and roadmap changes, component and motherboard version changes, new model and/or product releases, product differences between differing manufacturers, software changes, BIOS flashes, firmware upgrades, or the like. AMD assumes no obligation to update or otherwise correct or revise this information. However, AMD reserves the right to revise this information and to make changes from time to time to the content hereof without obligation of AMD to notify any person of such revisions or changes.</a:t>
            </a:r>
          </a:p>
          <a:p>
            <a:pPr marL="0" indent="0">
              <a:buFontTx/>
              <a:buNone/>
            </a:pPr>
            <a:r>
              <a:rPr lang="en-CA" sz="1000" dirty="0">
                <a:latin typeface="Avenir Light" panose="020B0402020203020204" pitchFamily="34" charset="0"/>
                <a:cs typeface="Effra Light" panose="020B0403020203020204" pitchFamily="34" charset="0"/>
              </a:rPr>
              <a:t>AMD MAKES NO REPRESENTATIONS OR WARRANTIES WITH RESPECT TO THE CONTENTS HEREOF AND ASSUMES NO RESPONSIBILITY FOR ANY INACCURACIES, ERRORS OR OMISSIONS THAT MAY APPEAR IN THIS INFORMATION.</a:t>
            </a:r>
          </a:p>
          <a:p>
            <a:pPr marL="0" indent="0">
              <a:buFontTx/>
              <a:buNone/>
            </a:pPr>
            <a:r>
              <a:rPr lang="en-CA" sz="1000" dirty="0">
                <a:latin typeface="Avenir Light" panose="020B0402020203020204" pitchFamily="34" charset="0"/>
                <a:cs typeface="Effra Light" panose="020B0403020203020204" pitchFamily="34" charset="0"/>
              </a:rPr>
              <a:t>AMD SPECIFICALLY DISCLAIMS ANY IMPLIED WARRANTIES OF MERCHANTABILITY OR FITNESS FOR ANY PARTICULAR PURPOSE. IN NO EVENT WILL AMD BE LIABLE TO ANY PERSON FOR ANY DIRECT, INDIRECT, SPECIAL OR OTHER CONSEQUENTIAL DAMAGES ARISING FROM THE USE OF ANY INFORMATION CONTAINED HEREIN, EVEN IF AMD IS EXPRESSLY ADVISED OF THE POSSIBILITY OF SUCH DAMAGES.</a:t>
            </a:r>
          </a:p>
        </p:txBody>
      </p:sp>
      <p:sp>
        <p:nvSpPr>
          <p:cNvPr id="8" name="Title 5"/>
          <p:cNvSpPr txBox="1">
            <a:spLocks/>
          </p:cNvSpPr>
          <p:nvPr/>
        </p:nvSpPr>
        <p:spPr>
          <a:xfrm>
            <a:off x="272218" y="3031198"/>
            <a:ext cx="11649976" cy="425202"/>
          </a:xfrm>
          <a:prstGeom prst="rect">
            <a:avLst/>
          </a:prstGeom>
        </p:spPr>
        <p:txBody>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r>
              <a:rPr lang="en-US" sz="2400" spc="-70" dirty="0">
                <a:latin typeface="Avenir" panose="020B0503020203020204" pitchFamily="34" charset="0"/>
                <a:ea typeface="Effra Medium" charset="0"/>
                <a:cs typeface="Effra" panose="020B0603020203020204" pitchFamily="34" charset="0"/>
              </a:rPr>
              <a:t>Attribution</a:t>
            </a:r>
            <a:br>
              <a:rPr lang="en-US" sz="2400" spc="-70" dirty="0">
                <a:latin typeface="Effra Medium" charset="0"/>
                <a:ea typeface="Effra Medium" charset="0"/>
                <a:cs typeface="Effra Medium" charset="0"/>
              </a:rPr>
            </a:br>
            <a:endParaRPr lang="en-US" dirty="0"/>
          </a:p>
        </p:txBody>
      </p:sp>
      <p:sp>
        <p:nvSpPr>
          <p:cNvPr id="9" name="Text Placeholder 6"/>
          <p:cNvSpPr txBox="1">
            <a:spLocks/>
          </p:cNvSpPr>
          <p:nvPr/>
        </p:nvSpPr>
        <p:spPr>
          <a:xfrm>
            <a:off x="272218" y="3456399"/>
            <a:ext cx="11649976" cy="1942822"/>
          </a:xfrm>
          <a:prstGeom prst="rect">
            <a:avLst/>
          </a:prstGeom>
        </p:spPr>
        <p:txBody>
          <a:bodyPr>
            <a:normAutofit fontScale="92500" lnSpcReduction="20000"/>
          </a:bodyPr>
          <a:lstStyle>
            <a:lvl1pPr marL="342900" indent="-342900" algn="l" defTabSz="914400" rtl="0" eaLnBrk="1" latinLnBrk="0" hangingPunct="1">
              <a:spcBef>
                <a:spcPts val="600"/>
              </a:spcBef>
              <a:spcAft>
                <a:spcPts val="0"/>
              </a:spcAft>
              <a:buClr>
                <a:schemeClr val="accent1"/>
              </a:buClr>
              <a:buSzPct val="80000"/>
              <a:buFontTx/>
              <a:buBlip>
                <a:blip r:embed="rId3"/>
              </a:buBlip>
              <a:defRPr sz="2000" b="0" i="0" kern="1200">
                <a:solidFill>
                  <a:schemeClr val="tx1"/>
                </a:solidFill>
                <a:latin typeface="Effra Light" charset="0"/>
                <a:ea typeface="Effra Light" charset="0"/>
                <a:cs typeface="Effra Light" charset="0"/>
              </a:defRPr>
            </a:lvl1pPr>
            <a:lvl2pPr marL="548640" indent="-180975" algn="l" defTabSz="914400" rtl="0" eaLnBrk="1" latinLnBrk="0" hangingPunct="1">
              <a:spcBef>
                <a:spcPts val="200"/>
              </a:spcBef>
              <a:spcAft>
                <a:spcPts val="0"/>
              </a:spcAft>
              <a:buClr>
                <a:schemeClr val="accent1"/>
              </a:buClr>
              <a:buSzPct val="80000"/>
              <a:buFontTx/>
              <a:buBlip>
                <a:blip r:embed="rId3"/>
              </a:buBlip>
              <a:defRPr sz="1800" b="0" i="0" kern="1200" spc="0">
                <a:solidFill>
                  <a:schemeClr val="tx1"/>
                </a:solidFill>
                <a:latin typeface="Effra Light" charset="0"/>
                <a:ea typeface="Effra Light" charset="0"/>
                <a:cs typeface="Effra Light" charset="0"/>
              </a:defRPr>
            </a:lvl2pPr>
            <a:lvl3pPr marL="746125" indent="-176213" algn="l" defTabSz="914400" rtl="0" eaLnBrk="1" latinLnBrk="0" hangingPunct="1">
              <a:spcBef>
                <a:spcPts val="200"/>
              </a:spcBef>
              <a:spcAft>
                <a:spcPts val="0"/>
              </a:spcAft>
              <a:buClr>
                <a:schemeClr val="accent1"/>
              </a:buClr>
              <a:buSzPct val="80000"/>
              <a:buFontTx/>
              <a:buBlip>
                <a:blip r:embed="rId3"/>
              </a:buBlip>
              <a:defRPr sz="14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3pPr>
            <a:lvl4pPr marL="914400" indent="-168275" algn="l" defTabSz="914400" rtl="0" eaLnBrk="1" latinLnBrk="0" hangingPunct="1">
              <a:spcBef>
                <a:spcPts val="200"/>
              </a:spcBef>
              <a:spcAft>
                <a:spcPts val="0"/>
              </a:spcAft>
              <a:buClr>
                <a:schemeClr val="accent1"/>
              </a:buClr>
              <a:buSzPct val="80000"/>
              <a:buFontTx/>
              <a:buBlip>
                <a:blip r:embed="rId3"/>
              </a:buBlip>
              <a:defRPr sz="120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4pPr>
            <a:lvl5pPr marL="1082675" indent="-168275" algn="l" defTabSz="914400" rtl="0" eaLnBrk="1" latinLnBrk="0" hangingPunct="1">
              <a:spcBef>
                <a:spcPts val="200"/>
              </a:spcBef>
              <a:spcAft>
                <a:spcPts val="0"/>
              </a:spcAft>
              <a:buClr>
                <a:schemeClr val="accent1"/>
              </a:buClr>
              <a:buSzPct val="80000"/>
              <a:buFontTx/>
              <a:buBlip>
                <a:blip r:embed="rId3"/>
              </a:buBlip>
              <a:defRPr sz="1050" b="0" i="0" kern="1200" spc="0">
                <a:solidFill>
                  <a:schemeClr val="tx1"/>
                </a:solidFill>
                <a:latin typeface="Effra Light" panose="020B0403020203020204" pitchFamily="34" charset="0"/>
                <a:ea typeface="Effra Light" panose="020B0403020203020204" pitchFamily="34" charset="0"/>
                <a:cs typeface="Effra Light" panose="020B0403020203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en-CA" sz="1100" dirty="0">
                <a:latin typeface="Avenir Light" panose="020B0402020203020204"/>
                <a:cs typeface="Effra Light" panose="020B0403020203020204" pitchFamily="34" charset="0"/>
              </a:rPr>
              <a:t>© 2017 Advanced Micro Devices, Inc. All rights </a:t>
            </a:r>
            <a:r>
              <a:rPr lang="en-CA" sz="1100" dirty="0">
                <a:latin typeface="Avenir Light" panose="020B0402020203020204" pitchFamily="34" charset="0"/>
                <a:cs typeface="Effra Light" panose="020B0403020203020204" pitchFamily="34" charset="0"/>
              </a:rPr>
              <a:t>reserved. AMD, the AMD Arrow logo, FirePro, Radeon and combinations thereof are trademarks of Advanced Micro Devices, Inc. in the United States and/or other jurisdictions. Windows and DirectX are registered trademarks of Microsoft Corporation in the US and other jurisdictions.</a:t>
            </a:r>
            <a:r>
              <a:rPr lang="en-US" sz="1100" dirty="0">
                <a:latin typeface="Avenir Light" panose="020B0402020203020204"/>
              </a:rPr>
              <a:t> Citrix</a:t>
            </a:r>
            <a:r>
              <a:rPr lang="en-US" sz="1100" baseline="30000" dirty="0">
                <a:latin typeface="Avenir Light" panose="020B0402020203020204"/>
              </a:rPr>
              <a:t>®</a:t>
            </a:r>
            <a:r>
              <a:rPr lang="en-US" sz="1100" dirty="0">
                <a:latin typeface="Avenir Light" panose="020B0402020203020204"/>
              </a:rPr>
              <a:t>, XenApp</a:t>
            </a:r>
            <a:r>
              <a:rPr lang="en-US" sz="1100" baseline="30000" dirty="0">
                <a:latin typeface="Avenir Light" panose="020B0402020203020204"/>
              </a:rPr>
              <a:t>®</a:t>
            </a:r>
            <a:r>
              <a:rPr lang="en-US" sz="1100" dirty="0">
                <a:latin typeface="Avenir Light" panose="020B0402020203020204"/>
              </a:rPr>
              <a:t>, and XenDesktop</a:t>
            </a:r>
            <a:r>
              <a:rPr lang="en-US" sz="1100" baseline="30000" dirty="0">
                <a:latin typeface="Avenir Light" panose="020B0402020203020204"/>
              </a:rPr>
              <a:t>®</a:t>
            </a:r>
            <a:r>
              <a:rPr lang="en-US" sz="1100" dirty="0">
                <a:latin typeface="Avenir Light" panose="020B0402020203020204"/>
              </a:rPr>
              <a:t> are trademarks of Citrix Systems, Inc. and/or one or more of its subsidiaries, and may be registered in the United States Patent and Trademark Office and in other countries. </a:t>
            </a:r>
            <a:r>
              <a:rPr lang="en-US" sz="1100" dirty="0" err="1">
                <a:latin typeface="Avenir Light" panose="020B0402020203020204"/>
              </a:rPr>
              <a:t>ESXi</a:t>
            </a:r>
            <a:r>
              <a:rPr lang="en-US" sz="1100" baseline="30000" dirty="0">
                <a:latin typeface="Avenir Light" panose="020B0402020203020204"/>
              </a:rPr>
              <a:t>™</a:t>
            </a:r>
            <a:r>
              <a:rPr lang="en-US" sz="1100" dirty="0">
                <a:latin typeface="Avenir Light" panose="020B0402020203020204"/>
              </a:rPr>
              <a:t>, Horizon</a:t>
            </a:r>
            <a:r>
              <a:rPr lang="en-US" sz="1100" baseline="30000" dirty="0">
                <a:latin typeface="Avenir Light" panose="020B0402020203020204"/>
              </a:rPr>
              <a:t>®</a:t>
            </a:r>
            <a:r>
              <a:rPr lang="en-US" sz="1100" dirty="0">
                <a:latin typeface="Avenir Light" panose="020B0402020203020204"/>
              </a:rPr>
              <a:t>, and VMware</a:t>
            </a:r>
            <a:r>
              <a:rPr lang="en-US" sz="1100" baseline="30000" dirty="0">
                <a:latin typeface="Avenir Light" panose="020B0402020203020204"/>
              </a:rPr>
              <a:t>®</a:t>
            </a:r>
            <a:r>
              <a:rPr lang="en-US" sz="1100" dirty="0">
                <a:latin typeface="Avenir Light" panose="020B0402020203020204"/>
              </a:rPr>
              <a:t> are registered trademarks or trademark of VMware, Inc. in the United States and/or other jurisdictions. </a:t>
            </a:r>
            <a:r>
              <a:rPr lang="en-CA" sz="1100" dirty="0">
                <a:latin typeface="Avenir Light" panose="020B0402020203020204" pitchFamily="34" charset="0"/>
                <a:cs typeface="Effra Light" panose="020B0403020203020204" pitchFamily="34" charset="0"/>
              </a:rPr>
              <a:t>Other names are for informational purposes only and may be trademarks of their respective owners.</a:t>
            </a:r>
          </a:p>
          <a:p>
            <a:pPr marL="0" indent="0">
              <a:buNone/>
            </a:pPr>
            <a:endParaRPr lang="en-CA" sz="1100" dirty="0">
              <a:latin typeface="+mn-lt"/>
              <a:cs typeface="Effra" panose="020B0603020203020204" pitchFamily="34" charset="0"/>
            </a:endParaRPr>
          </a:p>
          <a:p>
            <a:pPr marL="0" indent="0">
              <a:buNone/>
            </a:pPr>
            <a:endParaRPr lang="en-CA" sz="1100" dirty="0">
              <a:latin typeface="+mn-lt"/>
              <a:cs typeface="Effra" panose="020B0603020203020204" pitchFamily="34" charset="0"/>
            </a:endParaRPr>
          </a:p>
          <a:p>
            <a:pPr marL="0" indent="0">
              <a:buNone/>
            </a:pPr>
            <a:endParaRPr lang="en-CA" sz="1100" dirty="0">
              <a:latin typeface="+mn-lt"/>
              <a:cs typeface="Effra" panose="020B0603020203020204" pitchFamily="34" charset="0"/>
            </a:endParaRPr>
          </a:p>
          <a:p>
            <a:pPr marL="0" indent="0">
              <a:buNone/>
            </a:pPr>
            <a:endParaRPr lang="en-CA" sz="1100" dirty="0">
              <a:latin typeface="+mn-lt"/>
              <a:cs typeface="Effra Light" panose="020B0403020203020204" pitchFamily="34" charset="0"/>
            </a:endParaRPr>
          </a:p>
          <a:p>
            <a:pPr marL="0" indent="0">
              <a:buNone/>
            </a:pPr>
            <a:br>
              <a:rPr lang="en-CA" sz="1100" dirty="0">
                <a:latin typeface="+mn-lt"/>
                <a:cs typeface="Effra" panose="020B0603020203020204" pitchFamily="34" charset="0"/>
              </a:rPr>
            </a:br>
            <a:endParaRPr lang="en-CA" sz="1100" dirty="0">
              <a:latin typeface="+mn-lt"/>
              <a:cs typeface="Effra" panose="020B0603020203020204" pitchFamily="34" charset="0"/>
            </a:endParaRPr>
          </a:p>
          <a:p>
            <a:pPr marL="0" indent="0">
              <a:buNone/>
            </a:pPr>
            <a:endParaRPr lang="en-CA" sz="1100" dirty="0">
              <a:latin typeface="+mn-lt"/>
              <a:cs typeface="Effra Light" panose="020B0403020203020204" pitchFamily="34" charset="0"/>
            </a:endParaRPr>
          </a:p>
          <a:p>
            <a:pPr marL="0" indent="0">
              <a:buNone/>
            </a:pPr>
            <a:endParaRPr lang="en-CA" sz="1100" dirty="0">
              <a:latin typeface="+mn-lt"/>
              <a:cs typeface="Effra Light" panose="020B0403020203020204" pitchFamily="34" charset="0"/>
            </a:endParaRPr>
          </a:p>
        </p:txBody>
      </p:sp>
    </p:spTree>
    <p:extLst>
      <p:ext uri="{BB962C8B-B14F-4D97-AF65-F5344CB8AC3E}">
        <p14:creationId xmlns:p14="http://schemas.microsoft.com/office/powerpoint/2010/main" val="1433131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2" b="30596"/>
          <a:stretch/>
        </p:blipFill>
        <p:spPr>
          <a:xfrm>
            <a:off x="-2" y="-1"/>
            <a:ext cx="12192001" cy="6345936"/>
          </a:xfrm>
          <a:prstGeom prst="rect">
            <a:avLst/>
          </a:prstGeom>
        </p:spPr>
      </p:pic>
      <p:cxnSp>
        <p:nvCxnSpPr>
          <p:cNvPr id="7" name="Straight Connector 6"/>
          <p:cNvCxnSpPr/>
          <p:nvPr/>
        </p:nvCxnSpPr>
        <p:spPr>
          <a:xfrm>
            <a:off x="0" y="6342875"/>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4"/>
          <a:stretch>
            <a:fillRect/>
          </a:stretch>
        </p:blipFill>
        <p:spPr>
          <a:xfrm>
            <a:off x="-1" y="1"/>
            <a:ext cx="237806" cy="237744"/>
          </a:xfrm>
          <a:prstGeom prst="rect">
            <a:avLst/>
          </a:prstGeom>
        </p:spPr>
      </p:pic>
      <p:sp>
        <p:nvSpPr>
          <p:cNvPr id="11" name="Rectangle 10"/>
          <p:cNvSpPr/>
          <p:nvPr/>
        </p:nvSpPr>
        <p:spPr>
          <a:xfrm>
            <a:off x="-2" y="0"/>
            <a:ext cx="6675120" cy="6339816"/>
          </a:xfrm>
          <a:prstGeom prst="rect">
            <a:avLst/>
          </a:prstGeom>
          <a:gradFill>
            <a:gsLst>
              <a:gs pos="100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Rectangle 8"/>
          <p:cNvSpPr/>
          <p:nvPr/>
        </p:nvSpPr>
        <p:spPr>
          <a:xfrm>
            <a:off x="670634" y="3822965"/>
            <a:ext cx="6618063" cy="1538883"/>
          </a:xfrm>
          <a:prstGeom prst="rect">
            <a:avLst/>
          </a:prstGeom>
        </p:spPr>
        <p:txBody>
          <a:bodyPr wrap="square">
            <a:spAutoFit/>
          </a:bodyPr>
          <a:lstStyle/>
          <a:p>
            <a:r>
              <a:rPr lang="en-US" sz="3800" dirty="0">
                <a:solidFill>
                  <a:schemeClr val="bg2"/>
                </a:solidFill>
                <a:effectLst>
                  <a:outerShdw blurRad="50800" dist="38100" dir="5400000" algn="t" rotWithShape="0">
                    <a:prstClr val="black">
                      <a:alpha val="40000"/>
                    </a:prstClr>
                  </a:outerShdw>
                </a:effectLst>
                <a:latin typeface="Avenir" panose="020B0503020203020204" pitchFamily="34" charset="0"/>
                <a:cs typeface="Effra" panose="020B0603020203020204" pitchFamily="34" charset="0"/>
              </a:rPr>
              <a:t>Enterprise Driver 17.Q4</a:t>
            </a:r>
          </a:p>
          <a:p>
            <a:r>
              <a:rPr lang="en-CA" sz="2800" dirty="0">
                <a:solidFill>
                  <a:schemeClr val="bg2"/>
                </a:solidFill>
                <a:effectLst>
                  <a:outerShdw blurRad="50800" dist="38100" dir="5400000" algn="t" rotWithShape="0">
                    <a:prstClr val="black">
                      <a:alpha val="40000"/>
                    </a:prstClr>
                  </a:outerShdw>
                </a:effectLst>
                <a:latin typeface="Avenir Light" panose="020B0402020203020204" pitchFamily="34" charset="0"/>
                <a:cs typeface="Effra Light" panose="020B0403020203020204" pitchFamily="34" charset="0"/>
              </a:rPr>
              <a:t>Alexander Blake-Davies</a:t>
            </a:r>
          </a:p>
          <a:p>
            <a:r>
              <a:rPr lang="en-CA" sz="2800" dirty="0">
                <a:solidFill>
                  <a:schemeClr val="bg2"/>
                </a:solidFill>
                <a:effectLst>
                  <a:outerShdw blurRad="50800" dist="38100" dir="5400000" algn="t" rotWithShape="0">
                    <a:prstClr val="black">
                      <a:alpha val="40000"/>
                    </a:prstClr>
                  </a:outerShdw>
                </a:effectLst>
                <a:latin typeface="Avenir Light" panose="020B0402020203020204" pitchFamily="34" charset="0"/>
                <a:cs typeface="Effra Light" panose="020B0403020203020204" pitchFamily="34" charset="0"/>
              </a:rPr>
              <a:t>October 26</a:t>
            </a:r>
            <a:r>
              <a:rPr lang="en-CA" sz="2800" baseline="30000" dirty="0">
                <a:solidFill>
                  <a:schemeClr val="bg2"/>
                </a:solidFill>
                <a:effectLst>
                  <a:outerShdw blurRad="50800" dist="38100" dir="5400000" algn="t" rotWithShape="0">
                    <a:prstClr val="black">
                      <a:alpha val="40000"/>
                    </a:prstClr>
                  </a:outerShdw>
                </a:effectLst>
                <a:latin typeface="Avenir Light" panose="020B0402020203020204" pitchFamily="34" charset="0"/>
                <a:cs typeface="Effra Light" panose="020B0403020203020204" pitchFamily="34" charset="0"/>
              </a:rPr>
              <a:t>th</a:t>
            </a:r>
            <a:r>
              <a:rPr lang="en-CA" sz="2800" dirty="0">
                <a:solidFill>
                  <a:schemeClr val="bg2"/>
                </a:solidFill>
                <a:effectLst>
                  <a:outerShdw blurRad="50800" dist="38100" dir="5400000" algn="t" rotWithShape="0">
                    <a:prstClr val="black">
                      <a:alpha val="40000"/>
                    </a:prstClr>
                  </a:outerShdw>
                </a:effectLst>
                <a:latin typeface="Avenir Light" panose="020B0402020203020204" pitchFamily="34" charset="0"/>
                <a:cs typeface="Effra Light" panose="020B0403020203020204" pitchFamily="34" charset="0"/>
              </a:rPr>
              <a:t>, 2017</a:t>
            </a:r>
            <a:endParaRPr lang="en-US" sz="2800" dirty="0">
              <a:solidFill>
                <a:schemeClr val="bg2"/>
              </a:solidFill>
              <a:effectLst>
                <a:outerShdw blurRad="50800" dist="38100" dir="5400000" algn="t" rotWithShape="0">
                  <a:prstClr val="black">
                    <a:alpha val="40000"/>
                  </a:prstClr>
                </a:outerShdw>
              </a:effectLst>
              <a:latin typeface="Avenir Light" panose="020B0402020203020204" pitchFamily="34" charset="0"/>
              <a:cs typeface="Effra Light" panose="020B0403020203020204" pitchFamily="34" charset="0"/>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pic>
        <p:nvPicPr>
          <p:cNvPr id="10" name="Picture 9"/>
          <p:cNvPicPr>
            <a:picLocks noChangeAspect="1"/>
          </p:cNvPicPr>
          <p:nvPr/>
        </p:nvPicPr>
        <p:blipFill>
          <a:blip r:embed="rId6"/>
          <a:stretch>
            <a:fillRect/>
          </a:stretch>
        </p:blipFill>
        <p:spPr>
          <a:xfrm>
            <a:off x="792047" y="2412132"/>
            <a:ext cx="4114800" cy="125691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609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4321" t="4325" b="43051"/>
          <a:stretch/>
        </p:blipFill>
        <p:spPr>
          <a:xfrm>
            <a:off x="0" y="-1"/>
            <a:ext cx="12191999" cy="5029200"/>
          </a:xfrm>
          <a:prstGeom prst="rect">
            <a:avLst/>
          </a:prstGeom>
        </p:spPr>
      </p:pic>
      <p:sp>
        <p:nvSpPr>
          <p:cNvPr id="5" name="Rectangle 4"/>
          <p:cNvSpPr/>
          <p:nvPr/>
        </p:nvSpPr>
        <p:spPr>
          <a:xfrm>
            <a:off x="-3" y="0"/>
            <a:ext cx="8379915" cy="5029199"/>
          </a:xfrm>
          <a:prstGeom prst="rect">
            <a:avLst/>
          </a:prstGeom>
          <a:gradFill>
            <a:gsLst>
              <a:gs pos="56000">
                <a:srgbClr val="0000E1">
                  <a:alpha val="6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cxnSp>
        <p:nvCxnSpPr>
          <p:cNvPr id="30" name="Straight Connector 29"/>
          <p:cNvCxnSpPr/>
          <p:nvPr/>
        </p:nvCxnSpPr>
        <p:spPr>
          <a:xfrm>
            <a:off x="8229233"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961599" y="5155367"/>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4" name="Group 73">
            <a:extLst>
              <a:ext uri="{FF2B5EF4-FFF2-40B4-BE49-F238E27FC236}">
                <a16:creationId xmlns:a16="http://schemas.microsoft.com/office/drawing/2014/main" id="{56D1156F-CC59-4A21-96BA-45917995525F}"/>
              </a:ext>
            </a:extLst>
          </p:cNvPr>
          <p:cNvGrpSpPr/>
          <p:nvPr/>
        </p:nvGrpSpPr>
        <p:grpSpPr>
          <a:xfrm>
            <a:off x="9246125" y="5301817"/>
            <a:ext cx="1938729" cy="856201"/>
            <a:chOff x="9246125" y="5301817"/>
            <a:chExt cx="1938729" cy="856201"/>
          </a:xfrm>
        </p:grpSpPr>
        <p:sp>
          <p:nvSpPr>
            <p:cNvPr id="43" name="TextBox 42"/>
            <p:cNvSpPr txBox="1"/>
            <p:nvPr/>
          </p:nvSpPr>
          <p:spPr>
            <a:xfrm>
              <a:off x="9246125" y="5834853"/>
              <a:ext cx="1938729" cy="3231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Prioritized Support</a:t>
              </a:r>
              <a:r>
                <a:rPr kumimoji="0" lang="en-CA" sz="1500" b="0"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rPr>
                <a:t>*</a:t>
              </a: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 </a:t>
              </a:r>
            </a:p>
          </p:txBody>
        </p:sp>
        <p:grpSp>
          <p:nvGrpSpPr>
            <p:cNvPr id="15" name="Group 14"/>
            <p:cNvGrpSpPr/>
            <p:nvPr/>
          </p:nvGrpSpPr>
          <p:grpSpPr>
            <a:xfrm>
              <a:off x="9704157" y="5301817"/>
              <a:ext cx="1022664" cy="509072"/>
              <a:chOff x="8913813" y="3140075"/>
              <a:chExt cx="1795462" cy="893763"/>
            </a:xfrm>
            <a:solidFill>
              <a:schemeClr val="bg2"/>
            </a:solidFill>
          </p:grpSpPr>
          <p:sp>
            <p:nvSpPr>
              <p:cNvPr id="6" name="Freeform 5"/>
              <p:cNvSpPr>
                <a:spLocks noEditPoints="1"/>
              </p:cNvSpPr>
              <p:nvPr/>
            </p:nvSpPr>
            <p:spPr bwMode="auto">
              <a:xfrm>
                <a:off x="10083800" y="3140075"/>
                <a:ext cx="539750" cy="506413"/>
              </a:xfrm>
              <a:custGeom>
                <a:avLst/>
                <a:gdLst>
                  <a:gd name="T0" fmla="*/ 46 w 143"/>
                  <a:gd name="T1" fmla="*/ 117 h 133"/>
                  <a:gd name="T2" fmla="*/ 71 w 143"/>
                  <a:gd name="T3" fmla="*/ 133 h 133"/>
                  <a:gd name="T4" fmla="*/ 97 w 143"/>
                  <a:gd name="T5" fmla="*/ 117 h 133"/>
                  <a:gd name="T6" fmla="*/ 121 w 143"/>
                  <a:gd name="T7" fmla="*/ 107 h 133"/>
                  <a:gd name="T8" fmla="*/ 72 w 143"/>
                  <a:gd name="T9" fmla="*/ 0 h 133"/>
                  <a:gd name="T10" fmla="*/ 72 w 143"/>
                  <a:gd name="T11" fmla="*/ 1 h 133"/>
                  <a:gd name="T12" fmla="*/ 71 w 143"/>
                  <a:gd name="T13" fmla="*/ 0 h 133"/>
                  <a:gd name="T14" fmla="*/ 71 w 143"/>
                  <a:gd name="T15" fmla="*/ 0 h 133"/>
                  <a:gd name="T16" fmla="*/ 71 w 143"/>
                  <a:gd name="T17" fmla="*/ 0 h 133"/>
                  <a:gd name="T18" fmla="*/ 22 w 143"/>
                  <a:gd name="T19" fmla="*/ 107 h 133"/>
                  <a:gd name="T20" fmla="*/ 46 w 143"/>
                  <a:gd name="T21" fmla="*/ 117 h 133"/>
                  <a:gd name="T22" fmla="*/ 31 w 143"/>
                  <a:gd name="T23" fmla="*/ 60 h 133"/>
                  <a:gd name="T24" fmla="*/ 34 w 143"/>
                  <a:gd name="T25" fmla="*/ 60 h 133"/>
                  <a:gd name="T26" fmla="*/ 48 w 143"/>
                  <a:gd name="T27" fmla="*/ 38 h 133"/>
                  <a:gd name="T28" fmla="*/ 75 w 143"/>
                  <a:gd name="T29" fmla="*/ 56 h 133"/>
                  <a:gd name="T30" fmla="*/ 66 w 143"/>
                  <a:gd name="T31" fmla="*/ 36 h 133"/>
                  <a:gd name="T32" fmla="*/ 98 w 143"/>
                  <a:gd name="T33" fmla="*/ 60 h 133"/>
                  <a:gd name="T34" fmla="*/ 109 w 143"/>
                  <a:gd name="T35" fmla="*/ 61 h 133"/>
                  <a:gd name="T36" fmla="*/ 112 w 143"/>
                  <a:gd name="T37" fmla="*/ 60 h 133"/>
                  <a:gd name="T38" fmla="*/ 117 w 143"/>
                  <a:gd name="T39" fmla="*/ 71 h 133"/>
                  <a:gd name="T40" fmla="*/ 116 w 143"/>
                  <a:gd name="T41" fmla="*/ 77 h 133"/>
                  <a:gd name="T42" fmla="*/ 115 w 143"/>
                  <a:gd name="T43" fmla="*/ 79 h 133"/>
                  <a:gd name="T44" fmla="*/ 111 w 143"/>
                  <a:gd name="T45" fmla="*/ 87 h 133"/>
                  <a:gd name="T46" fmla="*/ 105 w 143"/>
                  <a:gd name="T47" fmla="*/ 89 h 133"/>
                  <a:gd name="T48" fmla="*/ 105 w 143"/>
                  <a:gd name="T49" fmla="*/ 89 h 133"/>
                  <a:gd name="T50" fmla="*/ 103 w 143"/>
                  <a:gd name="T51" fmla="*/ 94 h 133"/>
                  <a:gd name="T52" fmla="*/ 102 w 143"/>
                  <a:gd name="T53" fmla="*/ 96 h 133"/>
                  <a:gd name="T54" fmla="*/ 88 w 143"/>
                  <a:gd name="T55" fmla="*/ 100 h 133"/>
                  <a:gd name="T56" fmla="*/ 85 w 143"/>
                  <a:gd name="T57" fmla="*/ 100 h 133"/>
                  <a:gd name="T58" fmla="*/ 84 w 143"/>
                  <a:gd name="T59" fmla="*/ 100 h 133"/>
                  <a:gd name="T60" fmla="*/ 79 w 143"/>
                  <a:gd name="T61" fmla="*/ 97 h 133"/>
                  <a:gd name="T62" fmla="*/ 74 w 143"/>
                  <a:gd name="T63" fmla="*/ 97 h 133"/>
                  <a:gd name="T64" fmla="*/ 67 w 143"/>
                  <a:gd name="T65" fmla="*/ 104 h 133"/>
                  <a:gd name="T66" fmla="*/ 74 w 143"/>
                  <a:gd name="T67" fmla="*/ 111 h 133"/>
                  <a:gd name="T68" fmla="*/ 79 w 143"/>
                  <a:gd name="T69" fmla="*/ 111 h 133"/>
                  <a:gd name="T70" fmla="*/ 85 w 143"/>
                  <a:gd name="T71" fmla="*/ 107 h 133"/>
                  <a:gd name="T72" fmla="*/ 85 w 143"/>
                  <a:gd name="T73" fmla="*/ 107 h 133"/>
                  <a:gd name="T74" fmla="*/ 97 w 143"/>
                  <a:gd name="T75" fmla="*/ 106 h 133"/>
                  <a:gd name="T76" fmla="*/ 93 w 143"/>
                  <a:gd name="T77" fmla="*/ 112 h 133"/>
                  <a:gd name="T78" fmla="*/ 71 w 143"/>
                  <a:gd name="T79" fmla="*/ 127 h 133"/>
                  <a:gd name="T80" fmla="*/ 53 w 143"/>
                  <a:gd name="T81" fmla="*/ 114 h 133"/>
                  <a:gd name="T82" fmla="*/ 50 w 143"/>
                  <a:gd name="T83" fmla="*/ 112 h 133"/>
                  <a:gd name="T84" fmla="*/ 38 w 143"/>
                  <a:gd name="T85" fmla="*/ 89 h 133"/>
                  <a:gd name="T86" fmla="*/ 38 w 143"/>
                  <a:gd name="T87" fmla="*/ 89 h 133"/>
                  <a:gd name="T88" fmla="*/ 32 w 143"/>
                  <a:gd name="T89" fmla="*/ 87 h 133"/>
                  <a:gd name="T90" fmla="*/ 28 w 143"/>
                  <a:gd name="T91" fmla="*/ 79 h 133"/>
                  <a:gd name="T92" fmla="*/ 27 w 143"/>
                  <a:gd name="T93" fmla="*/ 77 h 133"/>
                  <a:gd name="T94" fmla="*/ 25 w 143"/>
                  <a:gd name="T95" fmla="*/ 71 h 133"/>
                  <a:gd name="T96" fmla="*/ 31 w 143"/>
                  <a:gd name="T97" fmla="*/ 6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3" h="133">
                    <a:moveTo>
                      <a:pt x="46" y="117"/>
                    </a:moveTo>
                    <a:cubicBezTo>
                      <a:pt x="55" y="127"/>
                      <a:pt x="65" y="133"/>
                      <a:pt x="71" y="133"/>
                    </a:cubicBezTo>
                    <a:cubicBezTo>
                      <a:pt x="78" y="133"/>
                      <a:pt x="88" y="127"/>
                      <a:pt x="97" y="117"/>
                    </a:cubicBezTo>
                    <a:cubicBezTo>
                      <a:pt x="105" y="116"/>
                      <a:pt x="115" y="113"/>
                      <a:pt x="121" y="107"/>
                    </a:cubicBezTo>
                    <a:cubicBezTo>
                      <a:pt x="143" y="85"/>
                      <a:pt x="143" y="0"/>
                      <a:pt x="72" y="0"/>
                    </a:cubicBezTo>
                    <a:cubicBezTo>
                      <a:pt x="72" y="1"/>
                      <a:pt x="72" y="1"/>
                      <a:pt x="72" y="1"/>
                    </a:cubicBezTo>
                    <a:cubicBezTo>
                      <a:pt x="72" y="1"/>
                      <a:pt x="71" y="0"/>
                      <a:pt x="71" y="0"/>
                    </a:cubicBezTo>
                    <a:cubicBezTo>
                      <a:pt x="71" y="0"/>
                      <a:pt x="71" y="0"/>
                      <a:pt x="71" y="0"/>
                    </a:cubicBezTo>
                    <a:cubicBezTo>
                      <a:pt x="71" y="0"/>
                      <a:pt x="71" y="0"/>
                      <a:pt x="71" y="0"/>
                    </a:cubicBezTo>
                    <a:cubicBezTo>
                      <a:pt x="0" y="0"/>
                      <a:pt x="0" y="85"/>
                      <a:pt x="22" y="107"/>
                    </a:cubicBezTo>
                    <a:cubicBezTo>
                      <a:pt x="28" y="113"/>
                      <a:pt x="38" y="116"/>
                      <a:pt x="46" y="117"/>
                    </a:cubicBezTo>
                    <a:close/>
                    <a:moveTo>
                      <a:pt x="31" y="60"/>
                    </a:moveTo>
                    <a:cubicBezTo>
                      <a:pt x="32" y="60"/>
                      <a:pt x="33" y="60"/>
                      <a:pt x="34" y="60"/>
                    </a:cubicBezTo>
                    <a:cubicBezTo>
                      <a:pt x="34" y="60"/>
                      <a:pt x="48" y="49"/>
                      <a:pt x="48" y="38"/>
                    </a:cubicBezTo>
                    <a:cubicBezTo>
                      <a:pt x="48" y="38"/>
                      <a:pt x="55" y="49"/>
                      <a:pt x="75" y="56"/>
                    </a:cubicBezTo>
                    <a:cubicBezTo>
                      <a:pt x="73" y="52"/>
                      <a:pt x="68" y="42"/>
                      <a:pt x="66" y="36"/>
                    </a:cubicBezTo>
                    <a:cubicBezTo>
                      <a:pt x="66" y="36"/>
                      <a:pt x="80" y="53"/>
                      <a:pt x="98" y="60"/>
                    </a:cubicBezTo>
                    <a:cubicBezTo>
                      <a:pt x="101" y="60"/>
                      <a:pt x="105" y="61"/>
                      <a:pt x="109" y="61"/>
                    </a:cubicBezTo>
                    <a:cubicBezTo>
                      <a:pt x="110" y="60"/>
                      <a:pt x="111" y="60"/>
                      <a:pt x="112" y="60"/>
                    </a:cubicBezTo>
                    <a:cubicBezTo>
                      <a:pt x="116" y="60"/>
                      <a:pt x="119" y="65"/>
                      <a:pt x="117" y="71"/>
                    </a:cubicBezTo>
                    <a:cubicBezTo>
                      <a:pt x="117" y="73"/>
                      <a:pt x="116" y="75"/>
                      <a:pt x="116" y="77"/>
                    </a:cubicBezTo>
                    <a:cubicBezTo>
                      <a:pt x="116" y="78"/>
                      <a:pt x="115" y="78"/>
                      <a:pt x="115" y="79"/>
                    </a:cubicBezTo>
                    <a:cubicBezTo>
                      <a:pt x="114" y="83"/>
                      <a:pt x="113" y="86"/>
                      <a:pt x="111" y="87"/>
                    </a:cubicBezTo>
                    <a:cubicBezTo>
                      <a:pt x="110" y="89"/>
                      <a:pt x="108" y="89"/>
                      <a:pt x="105" y="89"/>
                    </a:cubicBezTo>
                    <a:cubicBezTo>
                      <a:pt x="105" y="89"/>
                      <a:pt x="105" y="89"/>
                      <a:pt x="105" y="89"/>
                    </a:cubicBezTo>
                    <a:cubicBezTo>
                      <a:pt x="104" y="90"/>
                      <a:pt x="104" y="92"/>
                      <a:pt x="103" y="94"/>
                    </a:cubicBezTo>
                    <a:cubicBezTo>
                      <a:pt x="103" y="94"/>
                      <a:pt x="102" y="95"/>
                      <a:pt x="102" y="96"/>
                    </a:cubicBezTo>
                    <a:cubicBezTo>
                      <a:pt x="98" y="99"/>
                      <a:pt x="93" y="100"/>
                      <a:pt x="88" y="100"/>
                    </a:cubicBezTo>
                    <a:cubicBezTo>
                      <a:pt x="87" y="100"/>
                      <a:pt x="86" y="100"/>
                      <a:pt x="85" y="100"/>
                    </a:cubicBezTo>
                    <a:cubicBezTo>
                      <a:pt x="84" y="100"/>
                      <a:pt x="84" y="100"/>
                      <a:pt x="84" y="100"/>
                    </a:cubicBezTo>
                    <a:cubicBezTo>
                      <a:pt x="83" y="99"/>
                      <a:pt x="81" y="97"/>
                      <a:pt x="79" y="97"/>
                    </a:cubicBezTo>
                    <a:cubicBezTo>
                      <a:pt x="74" y="97"/>
                      <a:pt x="74" y="97"/>
                      <a:pt x="74" y="97"/>
                    </a:cubicBezTo>
                    <a:cubicBezTo>
                      <a:pt x="70" y="97"/>
                      <a:pt x="67" y="100"/>
                      <a:pt x="67" y="104"/>
                    </a:cubicBezTo>
                    <a:cubicBezTo>
                      <a:pt x="67" y="108"/>
                      <a:pt x="70" y="111"/>
                      <a:pt x="74" y="111"/>
                    </a:cubicBezTo>
                    <a:cubicBezTo>
                      <a:pt x="79" y="111"/>
                      <a:pt x="79" y="111"/>
                      <a:pt x="79" y="111"/>
                    </a:cubicBezTo>
                    <a:cubicBezTo>
                      <a:pt x="81" y="111"/>
                      <a:pt x="84" y="109"/>
                      <a:pt x="85" y="107"/>
                    </a:cubicBezTo>
                    <a:cubicBezTo>
                      <a:pt x="85" y="107"/>
                      <a:pt x="85" y="107"/>
                      <a:pt x="85" y="107"/>
                    </a:cubicBezTo>
                    <a:cubicBezTo>
                      <a:pt x="88" y="107"/>
                      <a:pt x="92" y="107"/>
                      <a:pt x="97" y="106"/>
                    </a:cubicBezTo>
                    <a:cubicBezTo>
                      <a:pt x="96" y="108"/>
                      <a:pt x="94" y="110"/>
                      <a:pt x="93" y="112"/>
                    </a:cubicBezTo>
                    <a:cubicBezTo>
                      <a:pt x="85" y="121"/>
                      <a:pt x="76" y="127"/>
                      <a:pt x="71" y="127"/>
                    </a:cubicBezTo>
                    <a:cubicBezTo>
                      <a:pt x="67" y="127"/>
                      <a:pt x="60" y="122"/>
                      <a:pt x="53" y="114"/>
                    </a:cubicBezTo>
                    <a:cubicBezTo>
                      <a:pt x="52" y="114"/>
                      <a:pt x="51" y="113"/>
                      <a:pt x="50" y="112"/>
                    </a:cubicBezTo>
                    <a:cubicBezTo>
                      <a:pt x="45" y="106"/>
                      <a:pt x="41" y="98"/>
                      <a:pt x="38" y="89"/>
                    </a:cubicBezTo>
                    <a:cubicBezTo>
                      <a:pt x="38" y="89"/>
                      <a:pt x="38" y="89"/>
                      <a:pt x="38" y="89"/>
                    </a:cubicBezTo>
                    <a:cubicBezTo>
                      <a:pt x="35" y="89"/>
                      <a:pt x="33" y="89"/>
                      <a:pt x="32" y="87"/>
                    </a:cubicBezTo>
                    <a:cubicBezTo>
                      <a:pt x="30" y="86"/>
                      <a:pt x="29" y="83"/>
                      <a:pt x="28" y="79"/>
                    </a:cubicBezTo>
                    <a:cubicBezTo>
                      <a:pt x="27" y="78"/>
                      <a:pt x="27" y="78"/>
                      <a:pt x="27" y="77"/>
                    </a:cubicBezTo>
                    <a:cubicBezTo>
                      <a:pt x="27" y="75"/>
                      <a:pt x="26" y="73"/>
                      <a:pt x="25" y="71"/>
                    </a:cubicBezTo>
                    <a:cubicBezTo>
                      <a:pt x="24" y="65"/>
                      <a:pt x="26" y="60"/>
                      <a:pt x="3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 name="Freeform 6"/>
              <p:cNvSpPr>
                <a:spLocks noEditPoints="1"/>
              </p:cNvSpPr>
              <p:nvPr/>
            </p:nvSpPr>
            <p:spPr bwMode="auto">
              <a:xfrm>
                <a:off x="8999538" y="3140075"/>
                <a:ext cx="539750" cy="506413"/>
              </a:xfrm>
              <a:custGeom>
                <a:avLst/>
                <a:gdLst>
                  <a:gd name="T0" fmla="*/ 143 w 143"/>
                  <a:gd name="T1" fmla="*/ 124 h 133"/>
                  <a:gd name="T2" fmla="*/ 72 w 143"/>
                  <a:gd name="T3" fmla="*/ 1 h 133"/>
                  <a:gd name="T4" fmla="*/ 46 w 143"/>
                  <a:gd name="T5" fmla="*/ 117 h 133"/>
                  <a:gd name="T6" fmla="*/ 54 w 143"/>
                  <a:gd name="T7" fmla="*/ 116 h 133"/>
                  <a:gd name="T8" fmla="*/ 50 w 143"/>
                  <a:gd name="T9" fmla="*/ 111 h 133"/>
                  <a:gd name="T10" fmla="*/ 47 w 143"/>
                  <a:gd name="T11" fmla="*/ 107 h 133"/>
                  <a:gd name="T12" fmla="*/ 43 w 143"/>
                  <a:gd name="T13" fmla="*/ 101 h 133"/>
                  <a:gd name="T14" fmla="*/ 40 w 143"/>
                  <a:gd name="T15" fmla="*/ 95 h 133"/>
                  <a:gd name="T16" fmla="*/ 38 w 143"/>
                  <a:gd name="T17" fmla="*/ 89 h 133"/>
                  <a:gd name="T18" fmla="*/ 34 w 143"/>
                  <a:gd name="T19" fmla="*/ 60 h 133"/>
                  <a:gd name="T20" fmla="*/ 94 w 143"/>
                  <a:gd name="T21" fmla="*/ 40 h 133"/>
                  <a:gd name="T22" fmla="*/ 112 w 143"/>
                  <a:gd name="T23" fmla="*/ 60 h 133"/>
                  <a:gd name="T24" fmla="*/ 105 w 143"/>
                  <a:gd name="T25" fmla="*/ 89 h 133"/>
                  <a:gd name="T26" fmla="*/ 86 w 143"/>
                  <a:gd name="T27" fmla="*/ 100 h 133"/>
                  <a:gd name="T28" fmla="*/ 74 w 143"/>
                  <a:gd name="T29" fmla="*/ 97 h 133"/>
                  <a:gd name="T30" fmla="*/ 79 w 143"/>
                  <a:gd name="T31" fmla="*/ 111 h 133"/>
                  <a:gd name="T32" fmla="*/ 97 w 143"/>
                  <a:gd name="T33" fmla="*/ 106 h 133"/>
                  <a:gd name="T34" fmla="*/ 94 w 143"/>
                  <a:gd name="T35" fmla="*/ 110 h 133"/>
                  <a:gd name="T36" fmla="*/ 92 w 143"/>
                  <a:gd name="T37" fmla="*/ 113 h 133"/>
                  <a:gd name="T38" fmla="*/ 30 w 143"/>
                  <a:gd name="T39" fmla="*/ 47 h 133"/>
                  <a:gd name="T40" fmla="*/ 32 w 143"/>
                  <a:gd name="T41" fmla="*/ 40 h 133"/>
                  <a:gd name="T42" fmla="*/ 41 w 143"/>
                  <a:gd name="T43" fmla="*/ 23 h 133"/>
                  <a:gd name="T44" fmla="*/ 45 w 143"/>
                  <a:gd name="T45" fmla="*/ 19 h 133"/>
                  <a:gd name="T46" fmla="*/ 49 w 143"/>
                  <a:gd name="T47" fmla="*/ 16 h 133"/>
                  <a:gd name="T48" fmla="*/ 51 w 143"/>
                  <a:gd name="T49" fmla="*/ 15 h 133"/>
                  <a:gd name="T50" fmla="*/ 55 w 143"/>
                  <a:gd name="T51" fmla="*/ 13 h 133"/>
                  <a:gd name="T52" fmla="*/ 60 w 143"/>
                  <a:gd name="T53" fmla="*/ 11 h 133"/>
                  <a:gd name="T54" fmla="*/ 63 w 143"/>
                  <a:gd name="T55" fmla="*/ 10 h 133"/>
                  <a:gd name="T56" fmla="*/ 72 w 143"/>
                  <a:gd name="T57" fmla="*/ 9 h 133"/>
                  <a:gd name="T58" fmla="*/ 93 w 143"/>
                  <a:gd name="T59" fmla="*/ 15 h 133"/>
                  <a:gd name="T60" fmla="*/ 96 w 143"/>
                  <a:gd name="T61" fmla="*/ 17 h 133"/>
                  <a:gd name="T62" fmla="*/ 100 w 143"/>
                  <a:gd name="T63" fmla="*/ 20 h 133"/>
                  <a:gd name="T64" fmla="*/ 108 w 143"/>
                  <a:gd name="T65" fmla="*/ 30 h 133"/>
                  <a:gd name="T66" fmla="*/ 112 w 143"/>
                  <a:gd name="T67" fmla="*/ 39 h 133"/>
                  <a:gd name="T68" fmla="*/ 114 w 143"/>
                  <a:gd name="T69" fmla="*/ 51 h 133"/>
                  <a:gd name="T70" fmla="*/ 101 w 143"/>
                  <a:gd name="T71" fmla="*/ 32 h 133"/>
                  <a:gd name="T72" fmla="*/ 92 w 143"/>
                  <a:gd name="T73" fmla="*/ 26 h 133"/>
                  <a:gd name="T74" fmla="*/ 83 w 143"/>
                  <a:gd name="T75" fmla="*/ 22 h 133"/>
                  <a:gd name="T76" fmla="*/ 77 w 143"/>
                  <a:gd name="T77" fmla="*/ 21 h 133"/>
                  <a:gd name="T78" fmla="*/ 67 w 143"/>
                  <a:gd name="T79" fmla="*/ 21 h 133"/>
                  <a:gd name="T80" fmla="*/ 61 w 143"/>
                  <a:gd name="T81" fmla="*/ 22 h 133"/>
                  <a:gd name="T82" fmla="*/ 56 w 143"/>
                  <a:gd name="T83" fmla="*/ 24 h 133"/>
                  <a:gd name="T84" fmla="*/ 50 w 143"/>
                  <a:gd name="T85" fmla="*/ 27 h 133"/>
                  <a:gd name="T86" fmla="*/ 47 w 143"/>
                  <a:gd name="T87" fmla="*/ 29 h 133"/>
                  <a:gd name="T88" fmla="*/ 42 w 143"/>
                  <a:gd name="T89" fmla="*/ 33 h 133"/>
                  <a:gd name="T90" fmla="*/ 39 w 143"/>
                  <a:gd name="T91" fmla="*/ 37 h 133"/>
                  <a:gd name="T92" fmla="*/ 35 w 143"/>
                  <a:gd name="T93" fmla="*/ 42 h 133"/>
                  <a:gd name="T94" fmla="*/ 30 w 143"/>
                  <a:gd name="T95" fmla="*/ 5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3" h="133">
                    <a:moveTo>
                      <a:pt x="72" y="133"/>
                    </a:moveTo>
                    <a:cubicBezTo>
                      <a:pt x="78" y="133"/>
                      <a:pt x="88" y="127"/>
                      <a:pt x="97" y="117"/>
                    </a:cubicBezTo>
                    <a:cubicBezTo>
                      <a:pt x="143" y="124"/>
                      <a:pt x="143" y="124"/>
                      <a:pt x="143" y="124"/>
                    </a:cubicBezTo>
                    <a:cubicBezTo>
                      <a:pt x="143" y="124"/>
                      <a:pt x="143" y="7"/>
                      <a:pt x="77" y="1"/>
                    </a:cubicBezTo>
                    <a:cubicBezTo>
                      <a:pt x="76" y="1"/>
                      <a:pt x="74" y="0"/>
                      <a:pt x="72" y="0"/>
                    </a:cubicBezTo>
                    <a:cubicBezTo>
                      <a:pt x="72" y="0"/>
                      <a:pt x="72" y="1"/>
                      <a:pt x="72" y="1"/>
                    </a:cubicBezTo>
                    <a:cubicBezTo>
                      <a:pt x="72" y="1"/>
                      <a:pt x="72" y="0"/>
                      <a:pt x="72" y="0"/>
                    </a:cubicBezTo>
                    <a:cubicBezTo>
                      <a:pt x="0" y="0"/>
                      <a:pt x="0" y="124"/>
                      <a:pt x="0" y="124"/>
                    </a:cubicBezTo>
                    <a:cubicBezTo>
                      <a:pt x="46" y="117"/>
                      <a:pt x="46" y="117"/>
                      <a:pt x="46" y="117"/>
                    </a:cubicBezTo>
                    <a:cubicBezTo>
                      <a:pt x="55" y="127"/>
                      <a:pt x="65" y="133"/>
                      <a:pt x="72" y="133"/>
                    </a:cubicBezTo>
                    <a:close/>
                    <a:moveTo>
                      <a:pt x="72" y="127"/>
                    </a:moveTo>
                    <a:cubicBezTo>
                      <a:pt x="68" y="127"/>
                      <a:pt x="61" y="123"/>
                      <a:pt x="54" y="116"/>
                    </a:cubicBezTo>
                    <a:cubicBezTo>
                      <a:pt x="53" y="115"/>
                      <a:pt x="53" y="114"/>
                      <a:pt x="52" y="113"/>
                    </a:cubicBezTo>
                    <a:cubicBezTo>
                      <a:pt x="52" y="113"/>
                      <a:pt x="52" y="113"/>
                      <a:pt x="52" y="113"/>
                    </a:cubicBezTo>
                    <a:cubicBezTo>
                      <a:pt x="51" y="112"/>
                      <a:pt x="50" y="111"/>
                      <a:pt x="50" y="111"/>
                    </a:cubicBezTo>
                    <a:cubicBezTo>
                      <a:pt x="50" y="110"/>
                      <a:pt x="50" y="110"/>
                      <a:pt x="49" y="110"/>
                    </a:cubicBezTo>
                    <a:cubicBezTo>
                      <a:pt x="49" y="109"/>
                      <a:pt x="48" y="109"/>
                      <a:pt x="48" y="108"/>
                    </a:cubicBezTo>
                    <a:cubicBezTo>
                      <a:pt x="47" y="107"/>
                      <a:pt x="47" y="107"/>
                      <a:pt x="47" y="107"/>
                    </a:cubicBezTo>
                    <a:cubicBezTo>
                      <a:pt x="46" y="106"/>
                      <a:pt x="46" y="105"/>
                      <a:pt x="45" y="104"/>
                    </a:cubicBezTo>
                    <a:cubicBezTo>
                      <a:pt x="45" y="104"/>
                      <a:pt x="45" y="104"/>
                      <a:pt x="45" y="103"/>
                    </a:cubicBezTo>
                    <a:cubicBezTo>
                      <a:pt x="44" y="102"/>
                      <a:pt x="44" y="102"/>
                      <a:pt x="43" y="101"/>
                    </a:cubicBezTo>
                    <a:cubicBezTo>
                      <a:pt x="43" y="100"/>
                      <a:pt x="43" y="100"/>
                      <a:pt x="43" y="99"/>
                    </a:cubicBezTo>
                    <a:cubicBezTo>
                      <a:pt x="42" y="99"/>
                      <a:pt x="42" y="98"/>
                      <a:pt x="42" y="97"/>
                    </a:cubicBezTo>
                    <a:cubicBezTo>
                      <a:pt x="41" y="96"/>
                      <a:pt x="41" y="96"/>
                      <a:pt x="40" y="95"/>
                    </a:cubicBezTo>
                    <a:cubicBezTo>
                      <a:pt x="40" y="94"/>
                      <a:pt x="40" y="94"/>
                      <a:pt x="40" y="93"/>
                    </a:cubicBezTo>
                    <a:cubicBezTo>
                      <a:pt x="39" y="92"/>
                      <a:pt x="39" y="90"/>
                      <a:pt x="38" y="89"/>
                    </a:cubicBezTo>
                    <a:cubicBezTo>
                      <a:pt x="38" y="89"/>
                      <a:pt x="38" y="89"/>
                      <a:pt x="38" y="89"/>
                    </a:cubicBezTo>
                    <a:cubicBezTo>
                      <a:pt x="32" y="89"/>
                      <a:pt x="30" y="88"/>
                      <a:pt x="26" y="71"/>
                    </a:cubicBezTo>
                    <a:cubicBezTo>
                      <a:pt x="24" y="65"/>
                      <a:pt x="27" y="60"/>
                      <a:pt x="32" y="60"/>
                    </a:cubicBezTo>
                    <a:cubicBezTo>
                      <a:pt x="33" y="60"/>
                      <a:pt x="33" y="60"/>
                      <a:pt x="34" y="60"/>
                    </a:cubicBezTo>
                    <a:cubicBezTo>
                      <a:pt x="34" y="60"/>
                      <a:pt x="34" y="60"/>
                      <a:pt x="34" y="60"/>
                    </a:cubicBezTo>
                    <a:cubicBezTo>
                      <a:pt x="34" y="60"/>
                      <a:pt x="34" y="60"/>
                      <a:pt x="34" y="61"/>
                    </a:cubicBezTo>
                    <a:cubicBezTo>
                      <a:pt x="60" y="61"/>
                      <a:pt x="94" y="40"/>
                      <a:pt x="94" y="40"/>
                    </a:cubicBezTo>
                    <a:cubicBezTo>
                      <a:pt x="98" y="56"/>
                      <a:pt x="109" y="60"/>
                      <a:pt x="109" y="60"/>
                    </a:cubicBezTo>
                    <a:cubicBezTo>
                      <a:pt x="109" y="60"/>
                      <a:pt x="109" y="61"/>
                      <a:pt x="109" y="61"/>
                    </a:cubicBezTo>
                    <a:cubicBezTo>
                      <a:pt x="110" y="60"/>
                      <a:pt x="111" y="60"/>
                      <a:pt x="112" y="60"/>
                    </a:cubicBezTo>
                    <a:cubicBezTo>
                      <a:pt x="117" y="60"/>
                      <a:pt x="119" y="65"/>
                      <a:pt x="118" y="71"/>
                    </a:cubicBezTo>
                    <a:cubicBezTo>
                      <a:pt x="113" y="88"/>
                      <a:pt x="112" y="89"/>
                      <a:pt x="106" y="89"/>
                    </a:cubicBezTo>
                    <a:cubicBezTo>
                      <a:pt x="105" y="89"/>
                      <a:pt x="105" y="89"/>
                      <a:pt x="105" y="89"/>
                    </a:cubicBezTo>
                    <a:cubicBezTo>
                      <a:pt x="105" y="90"/>
                      <a:pt x="104" y="92"/>
                      <a:pt x="104" y="93"/>
                    </a:cubicBezTo>
                    <a:cubicBezTo>
                      <a:pt x="104" y="93"/>
                      <a:pt x="104" y="94"/>
                      <a:pt x="104" y="94"/>
                    </a:cubicBezTo>
                    <a:cubicBezTo>
                      <a:pt x="100" y="99"/>
                      <a:pt x="93" y="100"/>
                      <a:pt x="86" y="100"/>
                    </a:cubicBezTo>
                    <a:cubicBezTo>
                      <a:pt x="85" y="100"/>
                      <a:pt x="85" y="100"/>
                      <a:pt x="85" y="100"/>
                    </a:cubicBezTo>
                    <a:cubicBezTo>
                      <a:pt x="83" y="99"/>
                      <a:pt x="81" y="97"/>
                      <a:pt x="79" y="97"/>
                    </a:cubicBezTo>
                    <a:cubicBezTo>
                      <a:pt x="74" y="97"/>
                      <a:pt x="74" y="97"/>
                      <a:pt x="74" y="97"/>
                    </a:cubicBezTo>
                    <a:cubicBezTo>
                      <a:pt x="71" y="97"/>
                      <a:pt x="68" y="100"/>
                      <a:pt x="68" y="104"/>
                    </a:cubicBezTo>
                    <a:cubicBezTo>
                      <a:pt x="68" y="108"/>
                      <a:pt x="71" y="111"/>
                      <a:pt x="74" y="111"/>
                    </a:cubicBezTo>
                    <a:cubicBezTo>
                      <a:pt x="79" y="111"/>
                      <a:pt x="79" y="111"/>
                      <a:pt x="79" y="111"/>
                    </a:cubicBezTo>
                    <a:cubicBezTo>
                      <a:pt x="82" y="111"/>
                      <a:pt x="84" y="109"/>
                      <a:pt x="85" y="107"/>
                    </a:cubicBezTo>
                    <a:cubicBezTo>
                      <a:pt x="86" y="107"/>
                      <a:pt x="86" y="107"/>
                      <a:pt x="86" y="107"/>
                    </a:cubicBezTo>
                    <a:cubicBezTo>
                      <a:pt x="88" y="107"/>
                      <a:pt x="93" y="107"/>
                      <a:pt x="97" y="106"/>
                    </a:cubicBezTo>
                    <a:cubicBezTo>
                      <a:pt x="97" y="106"/>
                      <a:pt x="97" y="107"/>
                      <a:pt x="96" y="107"/>
                    </a:cubicBezTo>
                    <a:cubicBezTo>
                      <a:pt x="96" y="107"/>
                      <a:pt x="96" y="107"/>
                      <a:pt x="96" y="108"/>
                    </a:cubicBezTo>
                    <a:cubicBezTo>
                      <a:pt x="95" y="109"/>
                      <a:pt x="95" y="109"/>
                      <a:pt x="94" y="110"/>
                    </a:cubicBezTo>
                    <a:cubicBezTo>
                      <a:pt x="94" y="110"/>
                      <a:pt x="94" y="111"/>
                      <a:pt x="94" y="111"/>
                    </a:cubicBezTo>
                    <a:cubicBezTo>
                      <a:pt x="93" y="112"/>
                      <a:pt x="92" y="112"/>
                      <a:pt x="92" y="113"/>
                    </a:cubicBezTo>
                    <a:cubicBezTo>
                      <a:pt x="92" y="113"/>
                      <a:pt x="92" y="113"/>
                      <a:pt x="92" y="113"/>
                    </a:cubicBezTo>
                    <a:cubicBezTo>
                      <a:pt x="91" y="114"/>
                      <a:pt x="90" y="115"/>
                      <a:pt x="89" y="116"/>
                    </a:cubicBezTo>
                    <a:cubicBezTo>
                      <a:pt x="82" y="123"/>
                      <a:pt x="76" y="127"/>
                      <a:pt x="72" y="127"/>
                    </a:cubicBezTo>
                    <a:close/>
                    <a:moveTo>
                      <a:pt x="30" y="47"/>
                    </a:moveTo>
                    <a:cubicBezTo>
                      <a:pt x="30" y="46"/>
                      <a:pt x="31" y="45"/>
                      <a:pt x="31" y="45"/>
                    </a:cubicBezTo>
                    <a:cubicBezTo>
                      <a:pt x="31" y="44"/>
                      <a:pt x="31" y="44"/>
                      <a:pt x="31" y="43"/>
                    </a:cubicBezTo>
                    <a:cubicBezTo>
                      <a:pt x="31" y="42"/>
                      <a:pt x="31" y="41"/>
                      <a:pt x="32" y="40"/>
                    </a:cubicBezTo>
                    <a:cubicBezTo>
                      <a:pt x="32" y="40"/>
                      <a:pt x="32" y="40"/>
                      <a:pt x="32" y="39"/>
                    </a:cubicBezTo>
                    <a:cubicBezTo>
                      <a:pt x="34" y="33"/>
                      <a:pt x="37" y="28"/>
                      <a:pt x="41" y="23"/>
                    </a:cubicBezTo>
                    <a:cubicBezTo>
                      <a:pt x="41" y="23"/>
                      <a:pt x="41" y="23"/>
                      <a:pt x="41" y="23"/>
                    </a:cubicBezTo>
                    <a:cubicBezTo>
                      <a:pt x="41" y="23"/>
                      <a:pt x="41" y="23"/>
                      <a:pt x="41" y="23"/>
                    </a:cubicBezTo>
                    <a:cubicBezTo>
                      <a:pt x="41" y="23"/>
                      <a:pt x="41" y="23"/>
                      <a:pt x="41" y="23"/>
                    </a:cubicBezTo>
                    <a:cubicBezTo>
                      <a:pt x="42" y="22"/>
                      <a:pt x="43" y="21"/>
                      <a:pt x="45" y="19"/>
                    </a:cubicBezTo>
                    <a:cubicBezTo>
                      <a:pt x="45" y="19"/>
                      <a:pt x="45" y="19"/>
                      <a:pt x="45" y="19"/>
                    </a:cubicBezTo>
                    <a:cubicBezTo>
                      <a:pt x="46" y="18"/>
                      <a:pt x="47" y="17"/>
                      <a:pt x="49" y="16"/>
                    </a:cubicBezTo>
                    <a:cubicBezTo>
                      <a:pt x="49" y="16"/>
                      <a:pt x="49" y="16"/>
                      <a:pt x="49" y="16"/>
                    </a:cubicBezTo>
                    <a:cubicBezTo>
                      <a:pt x="49" y="16"/>
                      <a:pt x="49" y="16"/>
                      <a:pt x="49" y="16"/>
                    </a:cubicBezTo>
                    <a:cubicBezTo>
                      <a:pt x="49" y="16"/>
                      <a:pt x="49" y="16"/>
                      <a:pt x="49" y="16"/>
                    </a:cubicBezTo>
                    <a:cubicBezTo>
                      <a:pt x="50" y="15"/>
                      <a:pt x="51" y="15"/>
                      <a:pt x="51" y="15"/>
                    </a:cubicBezTo>
                    <a:cubicBezTo>
                      <a:pt x="51" y="15"/>
                      <a:pt x="52" y="15"/>
                      <a:pt x="52" y="14"/>
                    </a:cubicBezTo>
                    <a:cubicBezTo>
                      <a:pt x="52" y="14"/>
                      <a:pt x="53" y="14"/>
                      <a:pt x="54" y="13"/>
                    </a:cubicBezTo>
                    <a:cubicBezTo>
                      <a:pt x="54" y="13"/>
                      <a:pt x="54" y="13"/>
                      <a:pt x="55" y="13"/>
                    </a:cubicBezTo>
                    <a:cubicBezTo>
                      <a:pt x="55" y="13"/>
                      <a:pt x="56" y="12"/>
                      <a:pt x="57" y="12"/>
                    </a:cubicBezTo>
                    <a:cubicBezTo>
                      <a:pt x="57" y="12"/>
                      <a:pt x="57" y="12"/>
                      <a:pt x="57" y="12"/>
                    </a:cubicBezTo>
                    <a:cubicBezTo>
                      <a:pt x="58" y="12"/>
                      <a:pt x="59" y="11"/>
                      <a:pt x="60" y="11"/>
                    </a:cubicBezTo>
                    <a:cubicBezTo>
                      <a:pt x="60" y="11"/>
                      <a:pt x="60" y="11"/>
                      <a:pt x="60" y="11"/>
                    </a:cubicBezTo>
                    <a:cubicBezTo>
                      <a:pt x="61" y="11"/>
                      <a:pt x="62" y="10"/>
                      <a:pt x="63" y="10"/>
                    </a:cubicBezTo>
                    <a:cubicBezTo>
                      <a:pt x="63" y="10"/>
                      <a:pt x="63" y="10"/>
                      <a:pt x="63" y="10"/>
                    </a:cubicBezTo>
                    <a:cubicBezTo>
                      <a:pt x="64" y="10"/>
                      <a:pt x="65" y="10"/>
                      <a:pt x="66" y="10"/>
                    </a:cubicBezTo>
                    <a:cubicBezTo>
                      <a:pt x="66" y="10"/>
                      <a:pt x="67" y="10"/>
                      <a:pt x="67" y="9"/>
                    </a:cubicBezTo>
                    <a:cubicBezTo>
                      <a:pt x="69" y="9"/>
                      <a:pt x="70" y="9"/>
                      <a:pt x="72" y="9"/>
                    </a:cubicBezTo>
                    <a:cubicBezTo>
                      <a:pt x="73" y="9"/>
                      <a:pt x="74" y="9"/>
                      <a:pt x="75" y="9"/>
                    </a:cubicBezTo>
                    <a:cubicBezTo>
                      <a:pt x="81" y="10"/>
                      <a:pt x="87" y="12"/>
                      <a:pt x="93" y="15"/>
                    </a:cubicBezTo>
                    <a:cubicBezTo>
                      <a:pt x="93" y="15"/>
                      <a:pt x="93" y="15"/>
                      <a:pt x="93" y="15"/>
                    </a:cubicBezTo>
                    <a:cubicBezTo>
                      <a:pt x="93" y="15"/>
                      <a:pt x="93" y="15"/>
                      <a:pt x="93" y="15"/>
                    </a:cubicBezTo>
                    <a:cubicBezTo>
                      <a:pt x="93" y="15"/>
                      <a:pt x="93" y="15"/>
                      <a:pt x="93" y="15"/>
                    </a:cubicBezTo>
                    <a:cubicBezTo>
                      <a:pt x="94" y="15"/>
                      <a:pt x="95" y="16"/>
                      <a:pt x="96" y="17"/>
                    </a:cubicBezTo>
                    <a:cubicBezTo>
                      <a:pt x="97" y="17"/>
                      <a:pt x="97" y="17"/>
                      <a:pt x="97" y="17"/>
                    </a:cubicBezTo>
                    <a:cubicBezTo>
                      <a:pt x="98" y="18"/>
                      <a:pt x="99" y="19"/>
                      <a:pt x="100" y="20"/>
                    </a:cubicBezTo>
                    <a:cubicBezTo>
                      <a:pt x="100" y="20"/>
                      <a:pt x="100" y="20"/>
                      <a:pt x="100" y="20"/>
                    </a:cubicBezTo>
                    <a:cubicBezTo>
                      <a:pt x="100" y="20"/>
                      <a:pt x="100" y="20"/>
                      <a:pt x="100" y="20"/>
                    </a:cubicBezTo>
                    <a:cubicBezTo>
                      <a:pt x="100" y="20"/>
                      <a:pt x="100" y="20"/>
                      <a:pt x="100" y="20"/>
                    </a:cubicBezTo>
                    <a:cubicBezTo>
                      <a:pt x="103" y="23"/>
                      <a:pt x="106" y="26"/>
                      <a:pt x="108" y="30"/>
                    </a:cubicBezTo>
                    <a:cubicBezTo>
                      <a:pt x="108" y="30"/>
                      <a:pt x="108" y="30"/>
                      <a:pt x="108" y="30"/>
                    </a:cubicBezTo>
                    <a:cubicBezTo>
                      <a:pt x="110" y="33"/>
                      <a:pt x="111" y="35"/>
                      <a:pt x="112" y="38"/>
                    </a:cubicBezTo>
                    <a:cubicBezTo>
                      <a:pt x="112" y="38"/>
                      <a:pt x="112" y="39"/>
                      <a:pt x="112" y="39"/>
                    </a:cubicBezTo>
                    <a:cubicBezTo>
                      <a:pt x="112" y="40"/>
                      <a:pt x="113" y="41"/>
                      <a:pt x="113" y="42"/>
                    </a:cubicBezTo>
                    <a:cubicBezTo>
                      <a:pt x="113" y="42"/>
                      <a:pt x="113" y="43"/>
                      <a:pt x="113" y="43"/>
                    </a:cubicBezTo>
                    <a:cubicBezTo>
                      <a:pt x="114" y="46"/>
                      <a:pt x="114" y="48"/>
                      <a:pt x="114" y="51"/>
                    </a:cubicBezTo>
                    <a:cubicBezTo>
                      <a:pt x="114" y="53"/>
                      <a:pt x="114" y="55"/>
                      <a:pt x="113" y="57"/>
                    </a:cubicBezTo>
                    <a:cubicBezTo>
                      <a:pt x="113" y="51"/>
                      <a:pt x="110" y="45"/>
                      <a:pt x="107" y="40"/>
                    </a:cubicBezTo>
                    <a:cubicBezTo>
                      <a:pt x="105" y="37"/>
                      <a:pt x="103" y="35"/>
                      <a:pt x="101" y="32"/>
                    </a:cubicBezTo>
                    <a:cubicBezTo>
                      <a:pt x="101" y="32"/>
                      <a:pt x="101" y="32"/>
                      <a:pt x="101" y="32"/>
                    </a:cubicBezTo>
                    <a:cubicBezTo>
                      <a:pt x="98" y="30"/>
                      <a:pt x="96" y="28"/>
                      <a:pt x="93" y="26"/>
                    </a:cubicBezTo>
                    <a:cubicBezTo>
                      <a:pt x="93" y="26"/>
                      <a:pt x="92" y="26"/>
                      <a:pt x="92" y="26"/>
                    </a:cubicBezTo>
                    <a:cubicBezTo>
                      <a:pt x="91" y="25"/>
                      <a:pt x="90" y="24"/>
                      <a:pt x="88" y="24"/>
                    </a:cubicBezTo>
                    <a:cubicBezTo>
                      <a:pt x="88" y="24"/>
                      <a:pt x="88" y="24"/>
                      <a:pt x="88" y="24"/>
                    </a:cubicBezTo>
                    <a:cubicBezTo>
                      <a:pt x="86" y="23"/>
                      <a:pt x="85" y="23"/>
                      <a:pt x="83" y="22"/>
                    </a:cubicBezTo>
                    <a:cubicBezTo>
                      <a:pt x="83" y="22"/>
                      <a:pt x="82" y="22"/>
                      <a:pt x="82" y="22"/>
                    </a:cubicBezTo>
                    <a:cubicBezTo>
                      <a:pt x="81" y="22"/>
                      <a:pt x="80" y="21"/>
                      <a:pt x="78" y="21"/>
                    </a:cubicBezTo>
                    <a:cubicBezTo>
                      <a:pt x="78" y="21"/>
                      <a:pt x="77" y="21"/>
                      <a:pt x="77" y="21"/>
                    </a:cubicBezTo>
                    <a:cubicBezTo>
                      <a:pt x="75" y="21"/>
                      <a:pt x="74" y="21"/>
                      <a:pt x="72" y="21"/>
                    </a:cubicBezTo>
                    <a:cubicBezTo>
                      <a:pt x="71" y="21"/>
                      <a:pt x="70" y="21"/>
                      <a:pt x="68" y="21"/>
                    </a:cubicBezTo>
                    <a:cubicBezTo>
                      <a:pt x="68" y="21"/>
                      <a:pt x="68" y="21"/>
                      <a:pt x="67" y="21"/>
                    </a:cubicBezTo>
                    <a:cubicBezTo>
                      <a:pt x="67" y="21"/>
                      <a:pt x="66" y="21"/>
                      <a:pt x="65" y="21"/>
                    </a:cubicBezTo>
                    <a:cubicBezTo>
                      <a:pt x="65" y="21"/>
                      <a:pt x="64" y="21"/>
                      <a:pt x="64" y="21"/>
                    </a:cubicBezTo>
                    <a:cubicBezTo>
                      <a:pt x="63" y="22"/>
                      <a:pt x="62" y="22"/>
                      <a:pt x="61" y="22"/>
                    </a:cubicBezTo>
                    <a:cubicBezTo>
                      <a:pt x="61" y="22"/>
                      <a:pt x="60" y="22"/>
                      <a:pt x="60" y="22"/>
                    </a:cubicBezTo>
                    <a:cubicBezTo>
                      <a:pt x="59" y="23"/>
                      <a:pt x="58" y="23"/>
                      <a:pt x="57" y="23"/>
                    </a:cubicBezTo>
                    <a:cubicBezTo>
                      <a:pt x="57" y="23"/>
                      <a:pt x="57" y="24"/>
                      <a:pt x="56" y="24"/>
                    </a:cubicBezTo>
                    <a:cubicBezTo>
                      <a:pt x="56" y="24"/>
                      <a:pt x="55" y="24"/>
                      <a:pt x="54" y="25"/>
                    </a:cubicBezTo>
                    <a:cubicBezTo>
                      <a:pt x="54" y="25"/>
                      <a:pt x="54" y="25"/>
                      <a:pt x="53" y="25"/>
                    </a:cubicBezTo>
                    <a:cubicBezTo>
                      <a:pt x="52" y="26"/>
                      <a:pt x="51" y="26"/>
                      <a:pt x="50" y="27"/>
                    </a:cubicBezTo>
                    <a:cubicBezTo>
                      <a:pt x="50" y="27"/>
                      <a:pt x="50" y="27"/>
                      <a:pt x="50" y="27"/>
                    </a:cubicBezTo>
                    <a:cubicBezTo>
                      <a:pt x="49" y="27"/>
                      <a:pt x="48" y="28"/>
                      <a:pt x="48" y="28"/>
                    </a:cubicBezTo>
                    <a:cubicBezTo>
                      <a:pt x="47" y="29"/>
                      <a:pt x="47" y="29"/>
                      <a:pt x="47" y="29"/>
                    </a:cubicBezTo>
                    <a:cubicBezTo>
                      <a:pt x="46" y="30"/>
                      <a:pt x="46" y="30"/>
                      <a:pt x="45" y="31"/>
                    </a:cubicBezTo>
                    <a:cubicBezTo>
                      <a:pt x="45" y="31"/>
                      <a:pt x="44" y="31"/>
                      <a:pt x="44" y="31"/>
                    </a:cubicBezTo>
                    <a:cubicBezTo>
                      <a:pt x="43" y="32"/>
                      <a:pt x="43" y="33"/>
                      <a:pt x="42" y="33"/>
                    </a:cubicBezTo>
                    <a:cubicBezTo>
                      <a:pt x="42" y="34"/>
                      <a:pt x="42" y="34"/>
                      <a:pt x="41" y="34"/>
                    </a:cubicBezTo>
                    <a:cubicBezTo>
                      <a:pt x="41" y="35"/>
                      <a:pt x="40" y="35"/>
                      <a:pt x="40" y="36"/>
                    </a:cubicBezTo>
                    <a:cubicBezTo>
                      <a:pt x="39" y="36"/>
                      <a:pt x="39" y="37"/>
                      <a:pt x="39" y="37"/>
                    </a:cubicBezTo>
                    <a:cubicBezTo>
                      <a:pt x="38" y="38"/>
                      <a:pt x="38" y="38"/>
                      <a:pt x="38" y="39"/>
                    </a:cubicBezTo>
                    <a:cubicBezTo>
                      <a:pt x="37" y="39"/>
                      <a:pt x="37" y="39"/>
                      <a:pt x="37" y="40"/>
                    </a:cubicBezTo>
                    <a:cubicBezTo>
                      <a:pt x="36" y="41"/>
                      <a:pt x="36" y="41"/>
                      <a:pt x="35" y="42"/>
                    </a:cubicBezTo>
                    <a:cubicBezTo>
                      <a:pt x="35" y="42"/>
                      <a:pt x="35" y="42"/>
                      <a:pt x="35" y="42"/>
                    </a:cubicBezTo>
                    <a:cubicBezTo>
                      <a:pt x="33" y="47"/>
                      <a:pt x="31" y="52"/>
                      <a:pt x="31" y="57"/>
                    </a:cubicBezTo>
                    <a:cubicBezTo>
                      <a:pt x="30" y="55"/>
                      <a:pt x="30" y="53"/>
                      <a:pt x="30" y="51"/>
                    </a:cubicBezTo>
                    <a:cubicBezTo>
                      <a:pt x="30" y="50"/>
                      <a:pt x="30" y="48"/>
                      <a:pt x="3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0" name="Freeform 7"/>
              <p:cNvSpPr>
                <a:spLocks/>
              </p:cNvSpPr>
              <p:nvPr/>
            </p:nvSpPr>
            <p:spPr bwMode="auto">
              <a:xfrm>
                <a:off x="9453563" y="3709988"/>
                <a:ext cx="715962" cy="323850"/>
              </a:xfrm>
              <a:custGeom>
                <a:avLst/>
                <a:gdLst>
                  <a:gd name="T0" fmla="*/ 190 w 190"/>
                  <a:gd name="T1" fmla="*/ 62 h 85"/>
                  <a:gd name="T2" fmla="*/ 190 w 190"/>
                  <a:gd name="T3" fmla="*/ 54 h 85"/>
                  <a:gd name="T4" fmla="*/ 152 w 190"/>
                  <a:gd name="T5" fmla="*/ 2 h 85"/>
                  <a:gd name="T6" fmla="*/ 140 w 190"/>
                  <a:gd name="T7" fmla="*/ 0 h 85"/>
                  <a:gd name="T8" fmla="*/ 140 w 190"/>
                  <a:gd name="T9" fmla="*/ 0 h 85"/>
                  <a:gd name="T10" fmla="*/ 128 w 190"/>
                  <a:gd name="T11" fmla="*/ 19 h 85"/>
                  <a:gd name="T12" fmla="*/ 106 w 190"/>
                  <a:gd name="T13" fmla="*/ 54 h 85"/>
                  <a:gd name="T14" fmla="*/ 105 w 190"/>
                  <a:gd name="T15" fmla="*/ 41 h 85"/>
                  <a:gd name="T16" fmla="*/ 104 w 190"/>
                  <a:gd name="T17" fmla="*/ 29 h 85"/>
                  <a:gd name="T18" fmla="*/ 104 w 190"/>
                  <a:gd name="T19" fmla="*/ 28 h 85"/>
                  <a:gd name="T20" fmla="*/ 103 w 190"/>
                  <a:gd name="T21" fmla="*/ 27 h 85"/>
                  <a:gd name="T22" fmla="*/ 103 w 190"/>
                  <a:gd name="T23" fmla="*/ 25 h 85"/>
                  <a:gd name="T24" fmla="*/ 102 w 190"/>
                  <a:gd name="T25" fmla="*/ 22 h 85"/>
                  <a:gd name="T26" fmla="*/ 112 w 190"/>
                  <a:gd name="T27" fmla="*/ 3 h 85"/>
                  <a:gd name="T28" fmla="*/ 95 w 190"/>
                  <a:gd name="T29" fmla="*/ 3 h 85"/>
                  <a:gd name="T30" fmla="*/ 79 w 190"/>
                  <a:gd name="T31" fmla="*/ 3 h 85"/>
                  <a:gd name="T32" fmla="*/ 88 w 190"/>
                  <a:gd name="T33" fmla="*/ 22 h 85"/>
                  <a:gd name="T34" fmla="*/ 87 w 190"/>
                  <a:gd name="T35" fmla="*/ 25 h 85"/>
                  <a:gd name="T36" fmla="*/ 87 w 190"/>
                  <a:gd name="T37" fmla="*/ 26 h 85"/>
                  <a:gd name="T38" fmla="*/ 87 w 190"/>
                  <a:gd name="T39" fmla="*/ 28 h 85"/>
                  <a:gd name="T40" fmla="*/ 86 w 190"/>
                  <a:gd name="T41" fmla="*/ 31 h 85"/>
                  <a:gd name="T42" fmla="*/ 85 w 190"/>
                  <a:gd name="T43" fmla="*/ 45 h 85"/>
                  <a:gd name="T44" fmla="*/ 84 w 190"/>
                  <a:gd name="T45" fmla="*/ 54 h 85"/>
                  <a:gd name="T46" fmla="*/ 50 w 190"/>
                  <a:gd name="T47" fmla="*/ 0 h 85"/>
                  <a:gd name="T48" fmla="*/ 38 w 190"/>
                  <a:gd name="T49" fmla="*/ 2 h 85"/>
                  <a:gd name="T50" fmla="*/ 23 w 190"/>
                  <a:gd name="T51" fmla="*/ 9 h 85"/>
                  <a:gd name="T52" fmla="*/ 19 w 190"/>
                  <a:gd name="T53" fmla="*/ 12 h 85"/>
                  <a:gd name="T54" fmla="*/ 6 w 190"/>
                  <a:gd name="T55" fmla="*/ 29 h 85"/>
                  <a:gd name="T56" fmla="*/ 2 w 190"/>
                  <a:gd name="T57" fmla="*/ 38 h 85"/>
                  <a:gd name="T58" fmla="*/ 0 w 190"/>
                  <a:gd name="T59" fmla="*/ 54 h 85"/>
                  <a:gd name="T60" fmla="*/ 0 w 190"/>
                  <a:gd name="T61" fmla="*/ 72 h 85"/>
                  <a:gd name="T62" fmla="*/ 0 w 190"/>
                  <a:gd name="T63" fmla="*/ 72 h 85"/>
                  <a:gd name="T64" fmla="*/ 10 w 190"/>
                  <a:gd name="T65" fmla="*/ 84 h 85"/>
                  <a:gd name="T66" fmla="*/ 13 w 190"/>
                  <a:gd name="T67" fmla="*/ 85 h 85"/>
                  <a:gd name="T68" fmla="*/ 95 w 190"/>
                  <a:gd name="T69" fmla="*/ 85 h 85"/>
                  <a:gd name="T70" fmla="*/ 177 w 190"/>
                  <a:gd name="T71" fmla="*/ 85 h 85"/>
                  <a:gd name="T72" fmla="*/ 177 w 190"/>
                  <a:gd name="T73" fmla="*/ 85 h 85"/>
                  <a:gd name="T74" fmla="*/ 180 w 190"/>
                  <a:gd name="T75" fmla="*/ 84 h 85"/>
                  <a:gd name="T76" fmla="*/ 183 w 190"/>
                  <a:gd name="T77" fmla="*/ 83 h 85"/>
                  <a:gd name="T78" fmla="*/ 185 w 190"/>
                  <a:gd name="T79" fmla="*/ 82 h 85"/>
                  <a:gd name="T80" fmla="*/ 188 w 190"/>
                  <a:gd name="T81" fmla="*/ 78 h 85"/>
                  <a:gd name="T82" fmla="*/ 190 w 190"/>
                  <a:gd name="T83" fmla="*/ 72 h 85"/>
                  <a:gd name="T84" fmla="*/ 190 w 190"/>
                  <a:gd name="T85" fmla="*/ 72 h 85"/>
                  <a:gd name="T86" fmla="*/ 190 w 190"/>
                  <a:gd name="T87" fmla="*/ 6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0" h="85">
                    <a:moveTo>
                      <a:pt x="190" y="62"/>
                    </a:moveTo>
                    <a:cubicBezTo>
                      <a:pt x="190" y="54"/>
                      <a:pt x="190" y="54"/>
                      <a:pt x="190" y="54"/>
                    </a:cubicBezTo>
                    <a:cubicBezTo>
                      <a:pt x="190" y="29"/>
                      <a:pt x="174" y="9"/>
                      <a:pt x="152" y="2"/>
                    </a:cubicBezTo>
                    <a:cubicBezTo>
                      <a:pt x="148" y="1"/>
                      <a:pt x="144" y="0"/>
                      <a:pt x="140" y="0"/>
                    </a:cubicBezTo>
                    <a:cubicBezTo>
                      <a:pt x="140" y="0"/>
                      <a:pt x="140" y="0"/>
                      <a:pt x="140" y="0"/>
                    </a:cubicBezTo>
                    <a:cubicBezTo>
                      <a:pt x="128" y="19"/>
                      <a:pt x="128" y="19"/>
                      <a:pt x="128" y="19"/>
                    </a:cubicBezTo>
                    <a:cubicBezTo>
                      <a:pt x="106" y="54"/>
                      <a:pt x="106" y="54"/>
                      <a:pt x="106" y="54"/>
                    </a:cubicBezTo>
                    <a:cubicBezTo>
                      <a:pt x="106" y="49"/>
                      <a:pt x="106" y="44"/>
                      <a:pt x="105" y="41"/>
                    </a:cubicBezTo>
                    <a:cubicBezTo>
                      <a:pt x="105" y="35"/>
                      <a:pt x="104" y="31"/>
                      <a:pt x="104" y="29"/>
                    </a:cubicBezTo>
                    <a:cubicBezTo>
                      <a:pt x="104" y="28"/>
                      <a:pt x="104" y="28"/>
                      <a:pt x="104" y="28"/>
                    </a:cubicBezTo>
                    <a:cubicBezTo>
                      <a:pt x="104" y="28"/>
                      <a:pt x="103" y="27"/>
                      <a:pt x="103" y="27"/>
                    </a:cubicBezTo>
                    <a:cubicBezTo>
                      <a:pt x="103" y="26"/>
                      <a:pt x="103" y="26"/>
                      <a:pt x="103" y="25"/>
                    </a:cubicBezTo>
                    <a:cubicBezTo>
                      <a:pt x="102" y="23"/>
                      <a:pt x="102" y="22"/>
                      <a:pt x="102" y="22"/>
                    </a:cubicBezTo>
                    <a:cubicBezTo>
                      <a:pt x="112" y="3"/>
                      <a:pt x="112" y="3"/>
                      <a:pt x="112" y="3"/>
                    </a:cubicBezTo>
                    <a:cubicBezTo>
                      <a:pt x="95" y="3"/>
                      <a:pt x="95" y="3"/>
                      <a:pt x="95" y="3"/>
                    </a:cubicBezTo>
                    <a:cubicBezTo>
                      <a:pt x="79" y="3"/>
                      <a:pt x="79" y="3"/>
                      <a:pt x="79" y="3"/>
                    </a:cubicBezTo>
                    <a:cubicBezTo>
                      <a:pt x="88" y="22"/>
                      <a:pt x="88" y="22"/>
                      <a:pt x="88" y="22"/>
                    </a:cubicBezTo>
                    <a:cubicBezTo>
                      <a:pt x="88" y="22"/>
                      <a:pt x="88" y="23"/>
                      <a:pt x="87" y="25"/>
                    </a:cubicBezTo>
                    <a:cubicBezTo>
                      <a:pt x="87" y="25"/>
                      <a:pt x="87" y="26"/>
                      <a:pt x="87" y="26"/>
                    </a:cubicBezTo>
                    <a:cubicBezTo>
                      <a:pt x="87" y="27"/>
                      <a:pt x="87" y="27"/>
                      <a:pt x="87" y="28"/>
                    </a:cubicBezTo>
                    <a:cubicBezTo>
                      <a:pt x="86" y="29"/>
                      <a:pt x="86" y="30"/>
                      <a:pt x="86" y="31"/>
                    </a:cubicBezTo>
                    <a:cubicBezTo>
                      <a:pt x="86" y="34"/>
                      <a:pt x="85" y="39"/>
                      <a:pt x="85" y="45"/>
                    </a:cubicBezTo>
                    <a:cubicBezTo>
                      <a:pt x="84" y="48"/>
                      <a:pt x="84" y="51"/>
                      <a:pt x="84" y="54"/>
                    </a:cubicBezTo>
                    <a:cubicBezTo>
                      <a:pt x="50" y="0"/>
                      <a:pt x="50" y="0"/>
                      <a:pt x="50" y="0"/>
                    </a:cubicBezTo>
                    <a:cubicBezTo>
                      <a:pt x="46" y="0"/>
                      <a:pt x="42" y="1"/>
                      <a:pt x="38" y="2"/>
                    </a:cubicBezTo>
                    <a:cubicBezTo>
                      <a:pt x="33" y="4"/>
                      <a:pt x="28" y="6"/>
                      <a:pt x="23" y="9"/>
                    </a:cubicBezTo>
                    <a:cubicBezTo>
                      <a:pt x="22" y="10"/>
                      <a:pt x="20" y="11"/>
                      <a:pt x="19" y="12"/>
                    </a:cubicBezTo>
                    <a:cubicBezTo>
                      <a:pt x="14" y="17"/>
                      <a:pt x="9" y="23"/>
                      <a:pt x="6" y="29"/>
                    </a:cubicBezTo>
                    <a:cubicBezTo>
                      <a:pt x="4" y="32"/>
                      <a:pt x="3" y="35"/>
                      <a:pt x="2" y="38"/>
                    </a:cubicBezTo>
                    <a:cubicBezTo>
                      <a:pt x="1" y="43"/>
                      <a:pt x="0" y="48"/>
                      <a:pt x="0" y="54"/>
                    </a:cubicBezTo>
                    <a:cubicBezTo>
                      <a:pt x="0" y="72"/>
                      <a:pt x="0" y="72"/>
                      <a:pt x="0" y="72"/>
                    </a:cubicBezTo>
                    <a:cubicBezTo>
                      <a:pt x="0" y="72"/>
                      <a:pt x="0" y="72"/>
                      <a:pt x="0" y="72"/>
                    </a:cubicBezTo>
                    <a:cubicBezTo>
                      <a:pt x="0" y="78"/>
                      <a:pt x="4" y="83"/>
                      <a:pt x="10" y="84"/>
                    </a:cubicBezTo>
                    <a:cubicBezTo>
                      <a:pt x="11" y="84"/>
                      <a:pt x="12" y="85"/>
                      <a:pt x="13" y="85"/>
                    </a:cubicBezTo>
                    <a:cubicBezTo>
                      <a:pt x="95" y="85"/>
                      <a:pt x="95" y="85"/>
                      <a:pt x="95" y="85"/>
                    </a:cubicBezTo>
                    <a:cubicBezTo>
                      <a:pt x="177" y="85"/>
                      <a:pt x="177" y="85"/>
                      <a:pt x="177" y="85"/>
                    </a:cubicBezTo>
                    <a:cubicBezTo>
                      <a:pt x="177" y="85"/>
                      <a:pt x="177" y="85"/>
                      <a:pt x="177" y="85"/>
                    </a:cubicBezTo>
                    <a:cubicBezTo>
                      <a:pt x="178" y="85"/>
                      <a:pt x="179" y="84"/>
                      <a:pt x="180" y="84"/>
                    </a:cubicBezTo>
                    <a:cubicBezTo>
                      <a:pt x="181" y="84"/>
                      <a:pt x="182" y="83"/>
                      <a:pt x="183" y="83"/>
                    </a:cubicBezTo>
                    <a:cubicBezTo>
                      <a:pt x="184" y="83"/>
                      <a:pt x="184" y="82"/>
                      <a:pt x="185" y="82"/>
                    </a:cubicBezTo>
                    <a:cubicBezTo>
                      <a:pt x="186" y="81"/>
                      <a:pt x="187" y="79"/>
                      <a:pt x="188" y="78"/>
                    </a:cubicBezTo>
                    <a:cubicBezTo>
                      <a:pt x="189" y="76"/>
                      <a:pt x="190" y="74"/>
                      <a:pt x="190" y="72"/>
                    </a:cubicBezTo>
                    <a:cubicBezTo>
                      <a:pt x="190" y="72"/>
                      <a:pt x="190" y="72"/>
                      <a:pt x="190" y="72"/>
                    </a:cubicBezTo>
                    <a:lnTo>
                      <a:pt x="19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1" name="Freeform 8"/>
              <p:cNvSpPr>
                <a:spLocks/>
              </p:cNvSpPr>
              <p:nvPr/>
            </p:nvSpPr>
            <p:spPr bwMode="auto">
              <a:xfrm>
                <a:off x="10053638" y="3622675"/>
                <a:ext cx="655637" cy="323850"/>
              </a:xfrm>
              <a:custGeom>
                <a:avLst/>
                <a:gdLst>
                  <a:gd name="T0" fmla="*/ 122 w 174"/>
                  <a:gd name="T1" fmla="*/ 0 h 85"/>
                  <a:gd name="T2" fmla="*/ 83 w 174"/>
                  <a:gd name="T3" fmla="*/ 47 h 85"/>
                  <a:gd name="T4" fmla="*/ 79 w 174"/>
                  <a:gd name="T5" fmla="*/ 47 h 85"/>
                  <a:gd name="T6" fmla="*/ 76 w 174"/>
                  <a:gd name="T7" fmla="*/ 47 h 85"/>
                  <a:gd name="T8" fmla="*/ 36 w 174"/>
                  <a:gd name="T9" fmla="*/ 0 h 85"/>
                  <a:gd name="T10" fmla="*/ 0 w 174"/>
                  <a:gd name="T11" fmla="*/ 17 h 85"/>
                  <a:gd name="T12" fmla="*/ 41 w 174"/>
                  <a:gd name="T13" fmla="*/ 77 h 85"/>
                  <a:gd name="T14" fmla="*/ 41 w 174"/>
                  <a:gd name="T15" fmla="*/ 85 h 85"/>
                  <a:gd name="T16" fmla="*/ 79 w 174"/>
                  <a:gd name="T17" fmla="*/ 85 h 85"/>
                  <a:gd name="T18" fmla="*/ 161 w 174"/>
                  <a:gd name="T19" fmla="*/ 85 h 85"/>
                  <a:gd name="T20" fmla="*/ 174 w 174"/>
                  <a:gd name="T21" fmla="*/ 73 h 85"/>
                  <a:gd name="T22" fmla="*/ 174 w 174"/>
                  <a:gd name="T23" fmla="*/ 54 h 85"/>
                  <a:gd name="T24" fmla="*/ 122 w 174"/>
                  <a:gd name="T2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85">
                    <a:moveTo>
                      <a:pt x="122" y="0"/>
                    </a:moveTo>
                    <a:cubicBezTo>
                      <a:pt x="83" y="47"/>
                      <a:pt x="83" y="47"/>
                      <a:pt x="83" y="47"/>
                    </a:cubicBezTo>
                    <a:cubicBezTo>
                      <a:pt x="79" y="47"/>
                      <a:pt x="79" y="47"/>
                      <a:pt x="79" y="47"/>
                    </a:cubicBezTo>
                    <a:cubicBezTo>
                      <a:pt x="76" y="47"/>
                      <a:pt x="76" y="47"/>
                      <a:pt x="76" y="47"/>
                    </a:cubicBezTo>
                    <a:cubicBezTo>
                      <a:pt x="36" y="0"/>
                      <a:pt x="36" y="0"/>
                      <a:pt x="36" y="0"/>
                    </a:cubicBezTo>
                    <a:cubicBezTo>
                      <a:pt x="22" y="1"/>
                      <a:pt x="9" y="7"/>
                      <a:pt x="0" y="17"/>
                    </a:cubicBezTo>
                    <a:cubicBezTo>
                      <a:pt x="24" y="26"/>
                      <a:pt x="41" y="50"/>
                      <a:pt x="41" y="77"/>
                    </a:cubicBezTo>
                    <a:cubicBezTo>
                      <a:pt x="41" y="85"/>
                      <a:pt x="41" y="85"/>
                      <a:pt x="41" y="85"/>
                    </a:cubicBezTo>
                    <a:cubicBezTo>
                      <a:pt x="79" y="85"/>
                      <a:pt x="79" y="85"/>
                      <a:pt x="79" y="85"/>
                    </a:cubicBezTo>
                    <a:cubicBezTo>
                      <a:pt x="161" y="85"/>
                      <a:pt x="161" y="85"/>
                      <a:pt x="161" y="85"/>
                    </a:cubicBezTo>
                    <a:cubicBezTo>
                      <a:pt x="168" y="85"/>
                      <a:pt x="174" y="80"/>
                      <a:pt x="174" y="73"/>
                    </a:cubicBezTo>
                    <a:cubicBezTo>
                      <a:pt x="174" y="54"/>
                      <a:pt x="174" y="54"/>
                      <a:pt x="174" y="54"/>
                    </a:cubicBezTo>
                    <a:cubicBezTo>
                      <a:pt x="174" y="25"/>
                      <a:pt x="151" y="2"/>
                      <a:pt x="1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2" name="Freeform 9"/>
              <p:cNvSpPr>
                <a:spLocks/>
              </p:cNvSpPr>
              <p:nvPr/>
            </p:nvSpPr>
            <p:spPr bwMode="auto">
              <a:xfrm>
                <a:off x="8913813" y="3627438"/>
                <a:ext cx="655637" cy="319088"/>
              </a:xfrm>
              <a:custGeom>
                <a:avLst/>
                <a:gdLst>
                  <a:gd name="T0" fmla="*/ 174 w 174"/>
                  <a:gd name="T1" fmla="*/ 16 h 84"/>
                  <a:gd name="T2" fmla="*/ 141 w 174"/>
                  <a:gd name="T3" fmla="*/ 0 h 84"/>
                  <a:gd name="T4" fmla="*/ 103 w 174"/>
                  <a:gd name="T5" fmla="*/ 59 h 84"/>
                  <a:gd name="T6" fmla="*/ 95 w 174"/>
                  <a:gd name="T7" fmla="*/ 59 h 84"/>
                  <a:gd name="T8" fmla="*/ 86 w 174"/>
                  <a:gd name="T9" fmla="*/ 59 h 84"/>
                  <a:gd name="T10" fmla="*/ 49 w 174"/>
                  <a:gd name="T11" fmla="*/ 0 h 84"/>
                  <a:gd name="T12" fmla="*/ 0 w 174"/>
                  <a:gd name="T13" fmla="*/ 53 h 84"/>
                  <a:gd name="T14" fmla="*/ 0 w 174"/>
                  <a:gd name="T15" fmla="*/ 72 h 84"/>
                  <a:gd name="T16" fmla="*/ 12 w 174"/>
                  <a:gd name="T17" fmla="*/ 84 h 84"/>
                  <a:gd name="T18" fmla="*/ 95 w 174"/>
                  <a:gd name="T19" fmla="*/ 84 h 84"/>
                  <a:gd name="T20" fmla="*/ 133 w 174"/>
                  <a:gd name="T21" fmla="*/ 84 h 84"/>
                  <a:gd name="T22" fmla="*/ 133 w 174"/>
                  <a:gd name="T23" fmla="*/ 76 h 84"/>
                  <a:gd name="T24" fmla="*/ 174 w 174"/>
                  <a:gd name="T25"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84">
                    <a:moveTo>
                      <a:pt x="174" y="16"/>
                    </a:moveTo>
                    <a:cubicBezTo>
                      <a:pt x="165" y="7"/>
                      <a:pt x="154" y="1"/>
                      <a:pt x="141" y="0"/>
                    </a:cubicBezTo>
                    <a:cubicBezTo>
                      <a:pt x="103" y="59"/>
                      <a:pt x="103" y="59"/>
                      <a:pt x="103" y="59"/>
                    </a:cubicBezTo>
                    <a:cubicBezTo>
                      <a:pt x="95" y="59"/>
                      <a:pt x="95" y="59"/>
                      <a:pt x="95" y="59"/>
                    </a:cubicBezTo>
                    <a:cubicBezTo>
                      <a:pt x="86" y="59"/>
                      <a:pt x="86" y="59"/>
                      <a:pt x="86" y="59"/>
                    </a:cubicBezTo>
                    <a:cubicBezTo>
                      <a:pt x="49" y="0"/>
                      <a:pt x="49" y="0"/>
                      <a:pt x="49" y="0"/>
                    </a:cubicBezTo>
                    <a:cubicBezTo>
                      <a:pt x="21" y="2"/>
                      <a:pt x="0" y="25"/>
                      <a:pt x="0" y="53"/>
                    </a:cubicBezTo>
                    <a:cubicBezTo>
                      <a:pt x="0" y="72"/>
                      <a:pt x="0" y="72"/>
                      <a:pt x="0" y="72"/>
                    </a:cubicBezTo>
                    <a:cubicBezTo>
                      <a:pt x="0" y="79"/>
                      <a:pt x="5" y="84"/>
                      <a:pt x="12" y="84"/>
                    </a:cubicBezTo>
                    <a:cubicBezTo>
                      <a:pt x="95" y="84"/>
                      <a:pt x="95" y="84"/>
                      <a:pt x="95" y="84"/>
                    </a:cubicBezTo>
                    <a:cubicBezTo>
                      <a:pt x="133" y="84"/>
                      <a:pt x="133" y="84"/>
                      <a:pt x="133" y="84"/>
                    </a:cubicBezTo>
                    <a:cubicBezTo>
                      <a:pt x="133" y="76"/>
                      <a:pt x="133" y="76"/>
                      <a:pt x="133" y="76"/>
                    </a:cubicBezTo>
                    <a:cubicBezTo>
                      <a:pt x="133" y="49"/>
                      <a:pt x="150" y="25"/>
                      <a:pt x="17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14" name="Freeform 10"/>
              <p:cNvSpPr>
                <a:spLocks noEditPoints="1"/>
              </p:cNvSpPr>
              <p:nvPr/>
            </p:nvSpPr>
            <p:spPr bwMode="auto">
              <a:xfrm>
                <a:off x="9618663" y="3186113"/>
                <a:ext cx="388937" cy="509588"/>
              </a:xfrm>
              <a:custGeom>
                <a:avLst/>
                <a:gdLst>
                  <a:gd name="T0" fmla="*/ 15 w 103"/>
                  <a:gd name="T1" fmla="*/ 107 h 134"/>
                  <a:gd name="T2" fmla="*/ 46 w 103"/>
                  <a:gd name="T3" fmla="*/ 134 h 134"/>
                  <a:gd name="T4" fmla="*/ 56 w 103"/>
                  <a:gd name="T5" fmla="*/ 134 h 134"/>
                  <a:gd name="T6" fmla="*/ 87 w 103"/>
                  <a:gd name="T7" fmla="*/ 107 h 134"/>
                  <a:gd name="T8" fmla="*/ 88 w 103"/>
                  <a:gd name="T9" fmla="*/ 100 h 134"/>
                  <a:gd name="T10" fmla="*/ 89 w 103"/>
                  <a:gd name="T11" fmla="*/ 98 h 134"/>
                  <a:gd name="T12" fmla="*/ 99 w 103"/>
                  <a:gd name="T13" fmla="*/ 69 h 134"/>
                  <a:gd name="T14" fmla="*/ 95 w 103"/>
                  <a:gd name="T15" fmla="*/ 57 h 134"/>
                  <a:gd name="T16" fmla="*/ 96 w 103"/>
                  <a:gd name="T17" fmla="*/ 35 h 134"/>
                  <a:gd name="T18" fmla="*/ 82 w 103"/>
                  <a:gd name="T19" fmla="*/ 0 h 134"/>
                  <a:gd name="T20" fmla="*/ 72 w 103"/>
                  <a:gd name="T21" fmla="*/ 1 h 134"/>
                  <a:gd name="T22" fmla="*/ 14 w 103"/>
                  <a:gd name="T23" fmla="*/ 29 h 134"/>
                  <a:gd name="T24" fmla="*/ 6 w 103"/>
                  <a:gd name="T25" fmla="*/ 59 h 134"/>
                  <a:gd name="T26" fmla="*/ 3 w 103"/>
                  <a:gd name="T27" fmla="*/ 69 h 134"/>
                  <a:gd name="T28" fmla="*/ 13 w 103"/>
                  <a:gd name="T29" fmla="*/ 98 h 134"/>
                  <a:gd name="T30" fmla="*/ 9 w 103"/>
                  <a:gd name="T31" fmla="*/ 73 h 134"/>
                  <a:gd name="T32" fmla="*/ 14 w 103"/>
                  <a:gd name="T33" fmla="*/ 73 h 134"/>
                  <a:gd name="T34" fmla="*/ 19 w 103"/>
                  <a:gd name="T35" fmla="*/ 78 h 134"/>
                  <a:gd name="T36" fmla="*/ 22 w 103"/>
                  <a:gd name="T37" fmla="*/ 38 h 134"/>
                  <a:gd name="T38" fmla="*/ 79 w 103"/>
                  <a:gd name="T39" fmla="*/ 37 h 134"/>
                  <a:gd name="T40" fmla="*/ 84 w 103"/>
                  <a:gd name="T41" fmla="*/ 78 h 134"/>
                  <a:gd name="T42" fmla="*/ 89 w 103"/>
                  <a:gd name="T43" fmla="*/ 73 h 134"/>
                  <a:gd name="T44" fmla="*/ 92 w 103"/>
                  <a:gd name="T45" fmla="*/ 73 h 134"/>
                  <a:gd name="T46" fmla="*/ 93 w 103"/>
                  <a:gd name="T47" fmla="*/ 79 h 134"/>
                  <a:gd name="T48" fmla="*/ 84 w 103"/>
                  <a:gd name="T49" fmla="*/ 91 h 134"/>
                  <a:gd name="T50" fmla="*/ 82 w 103"/>
                  <a:gd name="T51" fmla="*/ 96 h 134"/>
                  <a:gd name="T52" fmla="*/ 82 w 103"/>
                  <a:gd name="T53" fmla="*/ 98 h 134"/>
                  <a:gd name="T54" fmla="*/ 63 w 103"/>
                  <a:gd name="T55" fmla="*/ 105 h 134"/>
                  <a:gd name="T56" fmla="*/ 52 w 103"/>
                  <a:gd name="T57" fmla="*/ 102 h 134"/>
                  <a:gd name="T58" fmla="*/ 52 w 103"/>
                  <a:gd name="T59" fmla="*/ 116 h 134"/>
                  <a:gd name="T60" fmla="*/ 63 w 103"/>
                  <a:gd name="T61" fmla="*/ 112 h 134"/>
                  <a:gd name="T62" fmla="*/ 77 w 103"/>
                  <a:gd name="T63" fmla="*/ 110 h 134"/>
                  <a:gd name="T64" fmla="*/ 56 w 103"/>
                  <a:gd name="T65" fmla="*/ 127 h 134"/>
                  <a:gd name="T66" fmla="*/ 51 w 103"/>
                  <a:gd name="T67" fmla="*/ 127 h 134"/>
                  <a:gd name="T68" fmla="*/ 46 w 103"/>
                  <a:gd name="T69" fmla="*/ 127 h 134"/>
                  <a:gd name="T70" fmla="*/ 21 w 103"/>
                  <a:gd name="T71" fmla="*/ 105 h 134"/>
                  <a:gd name="T72" fmla="*/ 19 w 103"/>
                  <a:gd name="T73" fmla="*/ 91 h 134"/>
                  <a:gd name="T74" fmla="*/ 8 w 103"/>
                  <a:gd name="T75"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3" h="134">
                    <a:moveTo>
                      <a:pt x="13" y="98"/>
                    </a:moveTo>
                    <a:cubicBezTo>
                      <a:pt x="14" y="104"/>
                      <a:pt x="14" y="106"/>
                      <a:pt x="15" y="107"/>
                    </a:cubicBezTo>
                    <a:cubicBezTo>
                      <a:pt x="17" y="112"/>
                      <a:pt x="31" y="130"/>
                      <a:pt x="39" y="133"/>
                    </a:cubicBezTo>
                    <a:cubicBezTo>
                      <a:pt x="39" y="133"/>
                      <a:pt x="41" y="134"/>
                      <a:pt x="46" y="134"/>
                    </a:cubicBezTo>
                    <a:cubicBezTo>
                      <a:pt x="48" y="134"/>
                      <a:pt x="50" y="134"/>
                      <a:pt x="51" y="134"/>
                    </a:cubicBezTo>
                    <a:cubicBezTo>
                      <a:pt x="51" y="134"/>
                      <a:pt x="53" y="134"/>
                      <a:pt x="56" y="134"/>
                    </a:cubicBezTo>
                    <a:cubicBezTo>
                      <a:pt x="61" y="134"/>
                      <a:pt x="62" y="133"/>
                      <a:pt x="63" y="133"/>
                    </a:cubicBezTo>
                    <a:cubicBezTo>
                      <a:pt x="70" y="130"/>
                      <a:pt x="85" y="112"/>
                      <a:pt x="87" y="107"/>
                    </a:cubicBezTo>
                    <a:cubicBezTo>
                      <a:pt x="87" y="106"/>
                      <a:pt x="88" y="105"/>
                      <a:pt x="88" y="101"/>
                    </a:cubicBezTo>
                    <a:cubicBezTo>
                      <a:pt x="88" y="101"/>
                      <a:pt x="88" y="100"/>
                      <a:pt x="88" y="100"/>
                    </a:cubicBezTo>
                    <a:cubicBezTo>
                      <a:pt x="88" y="100"/>
                      <a:pt x="88" y="100"/>
                      <a:pt x="88" y="100"/>
                    </a:cubicBezTo>
                    <a:cubicBezTo>
                      <a:pt x="88" y="100"/>
                      <a:pt x="89" y="99"/>
                      <a:pt x="89" y="98"/>
                    </a:cubicBezTo>
                    <a:cubicBezTo>
                      <a:pt x="94" y="98"/>
                      <a:pt x="96" y="94"/>
                      <a:pt x="100" y="81"/>
                    </a:cubicBezTo>
                    <a:cubicBezTo>
                      <a:pt x="101" y="76"/>
                      <a:pt x="101" y="71"/>
                      <a:pt x="99" y="69"/>
                    </a:cubicBezTo>
                    <a:cubicBezTo>
                      <a:pt x="97" y="67"/>
                      <a:pt x="96" y="66"/>
                      <a:pt x="94" y="66"/>
                    </a:cubicBezTo>
                    <a:cubicBezTo>
                      <a:pt x="95" y="64"/>
                      <a:pt x="95" y="61"/>
                      <a:pt x="95" y="57"/>
                    </a:cubicBezTo>
                    <a:cubicBezTo>
                      <a:pt x="95" y="57"/>
                      <a:pt x="95" y="57"/>
                      <a:pt x="95" y="57"/>
                    </a:cubicBezTo>
                    <a:cubicBezTo>
                      <a:pt x="95" y="57"/>
                      <a:pt x="98" y="38"/>
                      <a:pt x="96" y="35"/>
                    </a:cubicBezTo>
                    <a:cubicBezTo>
                      <a:pt x="95" y="33"/>
                      <a:pt x="92" y="32"/>
                      <a:pt x="90" y="31"/>
                    </a:cubicBezTo>
                    <a:cubicBezTo>
                      <a:pt x="103" y="16"/>
                      <a:pt x="82" y="0"/>
                      <a:pt x="82" y="0"/>
                    </a:cubicBezTo>
                    <a:cubicBezTo>
                      <a:pt x="82" y="11"/>
                      <a:pt x="65" y="11"/>
                      <a:pt x="65" y="11"/>
                    </a:cubicBezTo>
                    <a:cubicBezTo>
                      <a:pt x="73" y="8"/>
                      <a:pt x="72" y="1"/>
                      <a:pt x="72" y="1"/>
                    </a:cubicBezTo>
                    <a:cubicBezTo>
                      <a:pt x="72" y="1"/>
                      <a:pt x="66" y="7"/>
                      <a:pt x="39" y="9"/>
                    </a:cubicBezTo>
                    <a:cubicBezTo>
                      <a:pt x="9" y="11"/>
                      <a:pt x="14" y="29"/>
                      <a:pt x="14" y="29"/>
                    </a:cubicBezTo>
                    <a:cubicBezTo>
                      <a:pt x="11" y="30"/>
                      <a:pt x="6" y="32"/>
                      <a:pt x="4" y="35"/>
                    </a:cubicBezTo>
                    <a:cubicBezTo>
                      <a:pt x="2" y="38"/>
                      <a:pt x="5" y="54"/>
                      <a:pt x="6" y="59"/>
                    </a:cubicBezTo>
                    <a:cubicBezTo>
                      <a:pt x="7" y="62"/>
                      <a:pt x="7" y="64"/>
                      <a:pt x="8" y="66"/>
                    </a:cubicBezTo>
                    <a:cubicBezTo>
                      <a:pt x="6" y="66"/>
                      <a:pt x="4" y="67"/>
                      <a:pt x="3" y="69"/>
                    </a:cubicBezTo>
                    <a:cubicBezTo>
                      <a:pt x="1" y="71"/>
                      <a:pt x="0" y="76"/>
                      <a:pt x="2" y="81"/>
                    </a:cubicBezTo>
                    <a:cubicBezTo>
                      <a:pt x="5" y="94"/>
                      <a:pt x="8" y="98"/>
                      <a:pt x="13" y="98"/>
                    </a:cubicBezTo>
                    <a:close/>
                    <a:moveTo>
                      <a:pt x="8" y="73"/>
                    </a:moveTo>
                    <a:cubicBezTo>
                      <a:pt x="8" y="73"/>
                      <a:pt x="9" y="73"/>
                      <a:pt x="9" y="73"/>
                    </a:cubicBezTo>
                    <a:cubicBezTo>
                      <a:pt x="10" y="73"/>
                      <a:pt x="12" y="73"/>
                      <a:pt x="13" y="73"/>
                    </a:cubicBezTo>
                    <a:cubicBezTo>
                      <a:pt x="14" y="73"/>
                      <a:pt x="14" y="73"/>
                      <a:pt x="14" y="73"/>
                    </a:cubicBezTo>
                    <a:cubicBezTo>
                      <a:pt x="16" y="78"/>
                      <a:pt x="16" y="88"/>
                      <a:pt x="16" y="88"/>
                    </a:cubicBezTo>
                    <a:cubicBezTo>
                      <a:pt x="16" y="88"/>
                      <a:pt x="18" y="84"/>
                      <a:pt x="19" y="78"/>
                    </a:cubicBezTo>
                    <a:cubicBezTo>
                      <a:pt x="20" y="73"/>
                      <a:pt x="18" y="67"/>
                      <a:pt x="17" y="54"/>
                    </a:cubicBezTo>
                    <a:cubicBezTo>
                      <a:pt x="18" y="47"/>
                      <a:pt x="20" y="42"/>
                      <a:pt x="22" y="38"/>
                    </a:cubicBezTo>
                    <a:cubicBezTo>
                      <a:pt x="31" y="27"/>
                      <a:pt x="40" y="43"/>
                      <a:pt x="51" y="43"/>
                    </a:cubicBezTo>
                    <a:cubicBezTo>
                      <a:pt x="62" y="43"/>
                      <a:pt x="71" y="28"/>
                      <a:pt x="79" y="37"/>
                    </a:cubicBezTo>
                    <a:cubicBezTo>
                      <a:pt x="82" y="41"/>
                      <a:pt x="85" y="48"/>
                      <a:pt x="85" y="57"/>
                    </a:cubicBezTo>
                    <a:cubicBezTo>
                      <a:pt x="85" y="68"/>
                      <a:pt x="83" y="73"/>
                      <a:pt x="84" y="78"/>
                    </a:cubicBezTo>
                    <a:cubicBezTo>
                      <a:pt x="85" y="84"/>
                      <a:pt x="87" y="86"/>
                      <a:pt x="87" y="88"/>
                    </a:cubicBezTo>
                    <a:cubicBezTo>
                      <a:pt x="87" y="88"/>
                      <a:pt x="87" y="78"/>
                      <a:pt x="89" y="73"/>
                    </a:cubicBezTo>
                    <a:cubicBezTo>
                      <a:pt x="90" y="73"/>
                      <a:pt x="90" y="73"/>
                      <a:pt x="90" y="73"/>
                    </a:cubicBezTo>
                    <a:cubicBezTo>
                      <a:pt x="91" y="73"/>
                      <a:pt x="92" y="73"/>
                      <a:pt x="92" y="73"/>
                    </a:cubicBezTo>
                    <a:cubicBezTo>
                      <a:pt x="93" y="73"/>
                      <a:pt x="93" y="73"/>
                      <a:pt x="93" y="73"/>
                    </a:cubicBezTo>
                    <a:cubicBezTo>
                      <a:pt x="94" y="74"/>
                      <a:pt x="94" y="76"/>
                      <a:pt x="93" y="79"/>
                    </a:cubicBezTo>
                    <a:cubicBezTo>
                      <a:pt x="90" y="92"/>
                      <a:pt x="89" y="92"/>
                      <a:pt x="86" y="92"/>
                    </a:cubicBezTo>
                    <a:cubicBezTo>
                      <a:pt x="84" y="91"/>
                      <a:pt x="84" y="91"/>
                      <a:pt x="84" y="91"/>
                    </a:cubicBezTo>
                    <a:cubicBezTo>
                      <a:pt x="83" y="95"/>
                      <a:pt x="83" y="95"/>
                      <a:pt x="83" y="95"/>
                    </a:cubicBezTo>
                    <a:cubicBezTo>
                      <a:pt x="82" y="95"/>
                      <a:pt x="82" y="95"/>
                      <a:pt x="82" y="96"/>
                    </a:cubicBezTo>
                    <a:cubicBezTo>
                      <a:pt x="82" y="96"/>
                      <a:pt x="82" y="96"/>
                      <a:pt x="82" y="96"/>
                    </a:cubicBezTo>
                    <a:cubicBezTo>
                      <a:pt x="82" y="97"/>
                      <a:pt x="82" y="98"/>
                      <a:pt x="82" y="98"/>
                    </a:cubicBezTo>
                    <a:cubicBezTo>
                      <a:pt x="78" y="104"/>
                      <a:pt x="71" y="105"/>
                      <a:pt x="64" y="105"/>
                    </a:cubicBezTo>
                    <a:cubicBezTo>
                      <a:pt x="63" y="105"/>
                      <a:pt x="63" y="105"/>
                      <a:pt x="63" y="105"/>
                    </a:cubicBezTo>
                    <a:cubicBezTo>
                      <a:pt x="61" y="104"/>
                      <a:pt x="59" y="102"/>
                      <a:pt x="57" y="102"/>
                    </a:cubicBezTo>
                    <a:cubicBezTo>
                      <a:pt x="52" y="102"/>
                      <a:pt x="52" y="102"/>
                      <a:pt x="52" y="102"/>
                    </a:cubicBezTo>
                    <a:cubicBezTo>
                      <a:pt x="49" y="102"/>
                      <a:pt x="46" y="105"/>
                      <a:pt x="46" y="109"/>
                    </a:cubicBezTo>
                    <a:cubicBezTo>
                      <a:pt x="46" y="113"/>
                      <a:pt x="49" y="116"/>
                      <a:pt x="52" y="116"/>
                    </a:cubicBezTo>
                    <a:cubicBezTo>
                      <a:pt x="57" y="116"/>
                      <a:pt x="57" y="116"/>
                      <a:pt x="57" y="116"/>
                    </a:cubicBezTo>
                    <a:cubicBezTo>
                      <a:pt x="60" y="116"/>
                      <a:pt x="62" y="114"/>
                      <a:pt x="63" y="112"/>
                    </a:cubicBezTo>
                    <a:cubicBezTo>
                      <a:pt x="64" y="112"/>
                      <a:pt x="64" y="112"/>
                      <a:pt x="64" y="112"/>
                    </a:cubicBezTo>
                    <a:cubicBezTo>
                      <a:pt x="67" y="112"/>
                      <a:pt x="72" y="112"/>
                      <a:pt x="77" y="110"/>
                    </a:cubicBezTo>
                    <a:cubicBezTo>
                      <a:pt x="72" y="117"/>
                      <a:pt x="64" y="126"/>
                      <a:pt x="61" y="127"/>
                    </a:cubicBezTo>
                    <a:cubicBezTo>
                      <a:pt x="61" y="127"/>
                      <a:pt x="60" y="127"/>
                      <a:pt x="56" y="127"/>
                    </a:cubicBezTo>
                    <a:cubicBezTo>
                      <a:pt x="53" y="127"/>
                      <a:pt x="51" y="127"/>
                      <a:pt x="51" y="127"/>
                    </a:cubicBezTo>
                    <a:cubicBezTo>
                      <a:pt x="51" y="127"/>
                      <a:pt x="51" y="127"/>
                      <a:pt x="51" y="127"/>
                    </a:cubicBezTo>
                    <a:cubicBezTo>
                      <a:pt x="51" y="127"/>
                      <a:pt x="51" y="127"/>
                      <a:pt x="51" y="127"/>
                    </a:cubicBezTo>
                    <a:cubicBezTo>
                      <a:pt x="51" y="127"/>
                      <a:pt x="48" y="127"/>
                      <a:pt x="46" y="127"/>
                    </a:cubicBezTo>
                    <a:cubicBezTo>
                      <a:pt x="42" y="127"/>
                      <a:pt x="41" y="127"/>
                      <a:pt x="41" y="127"/>
                    </a:cubicBezTo>
                    <a:cubicBezTo>
                      <a:pt x="36" y="125"/>
                      <a:pt x="23" y="109"/>
                      <a:pt x="21" y="105"/>
                    </a:cubicBezTo>
                    <a:cubicBezTo>
                      <a:pt x="21" y="104"/>
                      <a:pt x="20" y="103"/>
                      <a:pt x="19" y="95"/>
                    </a:cubicBezTo>
                    <a:cubicBezTo>
                      <a:pt x="19" y="91"/>
                      <a:pt x="19" y="91"/>
                      <a:pt x="19" y="91"/>
                    </a:cubicBezTo>
                    <a:cubicBezTo>
                      <a:pt x="15" y="92"/>
                      <a:pt x="15" y="92"/>
                      <a:pt x="15" y="92"/>
                    </a:cubicBezTo>
                    <a:cubicBezTo>
                      <a:pt x="13" y="92"/>
                      <a:pt x="12" y="92"/>
                      <a:pt x="8" y="79"/>
                    </a:cubicBezTo>
                    <a:cubicBezTo>
                      <a:pt x="7" y="76"/>
                      <a:pt x="8" y="74"/>
                      <a:pt x="8"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grpSp>
      <p:grpSp>
        <p:nvGrpSpPr>
          <p:cNvPr id="41" name="Group 40">
            <a:extLst>
              <a:ext uri="{FF2B5EF4-FFF2-40B4-BE49-F238E27FC236}">
                <a16:creationId xmlns:a16="http://schemas.microsoft.com/office/drawing/2014/main" id="{4AD036CD-57FC-4AE5-B918-A777613514D7}"/>
              </a:ext>
            </a:extLst>
          </p:cNvPr>
          <p:cNvGrpSpPr/>
          <p:nvPr/>
        </p:nvGrpSpPr>
        <p:grpSpPr>
          <a:xfrm>
            <a:off x="113034" y="5302262"/>
            <a:ext cx="3731710" cy="1086589"/>
            <a:chOff x="4230144" y="5302262"/>
            <a:chExt cx="3731710" cy="1086589"/>
          </a:xfrm>
        </p:grpSpPr>
        <p:sp>
          <p:nvSpPr>
            <p:cNvPr id="35" name="TextBox 34"/>
            <p:cNvSpPr txBox="1"/>
            <p:nvPr/>
          </p:nvSpPr>
          <p:spPr>
            <a:xfrm>
              <a:off x="4230144" y="5834853"/>
              <a:ext cx="3731710" cy="553998"/>
            </a:xfrm>
            <a:prstGeom prst="rect">
              <a:avLst/>
            </a:prstGeom>
            <a:noFill/>
          </p:spPr>
          <p:txBody>
            <a:bodyPr wrap="square" rtlCol="0">
              <a:spAutoFit/>
            </a:bodyPr>
            <a:lstStyle/>
            <a:p>
              <a:pPr lvl="0" algn="ctr">
                <a:defRPr/>
              </a:pP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Stability, Performance, and </a:t>
              </a:r>
              <a:r>
                <a:rPr lang="en-CA" sz="1500" kern="0" dirty="0">
                  <a:solidFill>
                    <a:prstClr val="white"/>
                  </a:solidFill>
                  <a:latin typeface="Avenir Light" panose="020B0402020203020204" pitchFamily="34" charset="0"/>
                  <a:cs typeface="Effra Light" panose="020B0403020203020204" pitchFamily="34" charset="0"/>
                </a:rPr>
                <a:t>Feature Improvements</a:t>
              </a:r>
              <a:endPar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endParaRPr>
            </a:p>
          </p:txBody>
        </p:sp>
        <p:sp>
          <p:nvSpPr>
            <p:cNvPr id="29" name="Freeform 14"/>
            <p:cNvSpPr>
              <a:spLocks noEditPoints="1"/>
            </p:cNvSpPr>
            <p:nvPr/>
          </p:nvSpPr>
          <p:spPr bwMode="auto">
            <a:xfrm>
              <a:off x="5853094" y="5302262"/>
              <a:ext cx="485810" cy="485322"/>
            </a:xfrm>
            <a:custGeom>
              <a:avLst/>
              <a:gdLst>
                <a:gd name="T0" fmla="*/ 161 w 419"/>
                <a:gd name="T1" fmla="*/ 135 h 418"/>
                <a:gd name="T2" fmla="*/ 77 w 419"/>
                <a:gd name="T3" fmla="*/ 177 h 418"/>
                <a:gd name="T4" fmla="*/ 209 w 419"/>
                <a:gd name="T5" fmla="*/ 73 h 418"/>
                <a:gd name="T6" fmla="*/ 332 w 419"/>
                <a:gd name="T7" fmla="*/ 150 h 418"/>
                <a:gd name="T8" fmla="*/ 253 w 419"/>
                <a:gd name="T9" fmla="*/ 191 h 418"/>
                <a:gd name="T10" fmla="*/ 161 w 419"/>
                <a:gd name="T11" fmla="*/ 135 h 418"/>
                <a:gd name="T12" fmla="*/ 266 w 419"/>
                <a:gd name="T13" fmla="*/ 276 h 418"/>
                <a:gd name="T14" fmla="*/ 266 w 419"/>
                <a:gd name="T15" fmla="*/ 279 h 418"/>
                <a:gd name="T16" fmla="*/ 209 w 419"/>
                <a:gd name="T17" fmla="*/ 336 h 418"/>
                <a:gd name="T18" fmla="*/ 153 w 419"/>
                <a:gd name="T19" fmla="*/ 279 h 418"/>
                <a:gd name="T20" fmla="*/ 209 w 419"/>
                <a:gd name="T21" fmla="*/ 223 h 418"/>
                <a:gd name="T22" fmla="*/ 222 w 419"/>
                <a:gd name="T23" fmla="*/ 225 h 418"/>
                <a:gd name="T24" fmla="*/ 357 w 419"/>
                <a:gd name="T25" fmla="*/ 155 h 418"/>
                <a:gd name="T26" fmla="*/ 266 w 419"/>
                <a:gd name="T27" fmla="*/ 276 h 418"/>
                <a:gd name="T28" fmla="*/ 225 w 419"/>
                <a:gd name="T29" fmla="*/ 260 h 418"/>
                <a:gd name="T30" fmla="*/ 188 w 419"/>
                <a:gd name="T31" fmla="*/ 260 h 418"/>
                <a:gd name="T32" fmla="*/ 188 w 419"/>
                <a:gd name="T33" fmla="*/ 296 h 418"/>
                <a:gd name="T34" fmla="*/ 225 w 419"/>
                <a:gd name="T35" fmla="*/ 260 h 418"/>
                <a:gd name="T36" fmla="*/ 419 w 419"/>
                <a:gd name="T37" fmla="*/ 209 h 418"/>
                <a:gd name="T38" fmla="*/ 209 w 419"/>
                <a:gd name="T39" fmla="*/ 0 h 418"/>
                <a:gd name="T40" fmla="*/ 0 w 419"/>
                <a:gd name="T41" fmla="*/ 209 h 418"/>
                <a:gd name="T42" fmla="*/ 209 w 419"/>
                <a:gd name="T43" fmla="*/ 418 h 418"/>
                <a:gd name="T44" fmla="*/ 419 w 419"/>
                <a:gd name="T45" fmla="*/ 209 h 418"/>
                <a:gd name="T46" fmla="*/ 387 w 419"/>
                <a:gd name="T47" fmla="*/ 209 h 418"/>
                <a:gd name="T48" fmla="*/ 209 w 419"/>
                <a:gd name="T49" fmla="*/ 386 h 418"/>
                <a:gd name="T50" fmla="*/ 32 w 419"/>
                <a:gd name="T51" fmla="*/ 209 h 418"/>
                <a:gd name="T52" fmla="*/ 209 w 419"/>
                <a:gd name="T53" fmla="*/ 32 h 418"/>
                <a:gd name="T54" fmla="*/ 387 w 419"/>
                <a:gd name="T55" fmla="*/ 20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9" h="418">
                  <a:moveTo>
                    <a:pt x="161" y="135"/>
                  </a:moveTo>
                  <a:cubicBezTo>
                    <a:pt x="127" y="135"/>
                    <a:pt x="96" y="152"/>
                    <a:pt x="77" y="177"/>
                  </a:cubicBezTo>
                  <a:cubicBezTo>
                    <a:pt x="91" y="117"/>
                    <a:pt x="145" y="73"/>
                    <a:pt x="209" y="73"/>
                  </a:cubicBezTo>
                  <a:cubicBezTo>
                    <a:pt x="263" y="73"/>
                    <a:pt x="310" y="104"/>
                    <a:pt x="332" y="150"/>
                  </a:cubicBezTo>
                  <a:cubicBezTo>
                    <a:pt x="253" y="191"/>
                    <a:pt x="253" y="191"/>
                    <a:pt x="253" y="191"/>
                  </a:cubicBezTo>
                  <a:cubicBezTo>
                    <a:pt x="236" y="158"/>
                    <a:pt x="201" y="135"/>
                    <a:pt x="161" y="135"/>
                  </a:cubicBezTo>
                  <a:close/>
                  <a:moveTo>
                    <a:pt x="266" y="276"/>
                  </a:moveTo>
                  <a:cubicBezTo>
                    <a:pt x="266" y="277"/>
                    <a:pt x="266" y="278"/>
                    <a:pt x="266" y="279"/>
                  </a:cubicBezTo>
                  <a:cubicBezTo>
                    <a:pt x="266" y="311"/>
                    <a:pt x="241" y="336"/>
                    <a:pt x="209" y="336"/>
                  </a:cubicBezTo>
                  <a:cubicBezTo>
                    <a:pt x="178" y="336"/>
                    <a:pt x="153" y="311"/>
                    <a:pt x="153" y="279"/>
                  </a:cubicBezTo>
                  <a:cubicBezTo>
                    <a:pt x="153" y="248"/>
                    <a:pt x="178" y="223"/>
                    <a:pt x="209" y="223"/>
                  </a:cubicBezTo>
                  <a:cubicBezTo>
                    <a:pt x="214" y="223"/>
                    <a:pt x="218" y="224"/>
                    <a:pt x="222" y="225"/>
                  </a:cubicBezTo>
                  <a:cubicBezTo>
                    <a:pt x="357" y="155"/>
                    <a:pt x="357" y="155"/>
                    <a:pt x="357" y="155"/>
                  </a:cubicBezTo>
                  <a:lnTo>
                    <a:pt x="266" y="276"/>
                  </a:lnTo>
                  <a:close/>
                  <a:moveTo>
                    <a:pt x="225" y="260"/>
                  </a:moveTo>
                  <a:cubicBezTo>
                    <a:pt x="215" y="250"/>
                    <a:pt x="198" y="250"/>
                    <a:pt x="188" y="260"/>
                  </a:cubicBezTo>
                  <a:cubicBezTo>
                    <a:pt x="178" y="270"/>
                    <a:pt x="178" y="286"/>
                    <a:pt x="188" y="296"/>
                  </a:cubicBezTo>
                  <a:lnTo>
                    <a:pt x="225" y="260"/>
                  </a:lnTo>
                  <a:close/>
                  <a:moveTo>
                    <a:pt x="419" y="209"/>
                  </a:moveTo>
                  <a:cubicBezTo>
                    <a:pt x="419" y="94"/>
                    <a:pt x="325" y="0"/>
                    <a:pt x="209" y="0"/>
                  </a:cubicBezTo>
                  <a:cubicBezTo>
                    <a:pt x="94" y="0"/>
                    <a:pt x="0" y="94"/>
                    <a:pt x="0" y="209"/>
                  </a:cubicBezTo>
                  <a:cubicBezTo>
                    <a:pt x="0" y="324"/>
                    <a:pt x="94" y="418"/>
                    <a:pt x="209" y="418"/>
                  </a:cubicBezTo>
                  <a:cubicBezTo>
                    <a:pt x="325" y="418"/>
                    <a:pt x="419" y="324"/>
                    <a:pt x="419" y="209"/>
                  </a:cubicBezTo>
                  <a:close/>
                  <a:moveTo>
                    <a:pt x="387" y="209"/>
                  </a:moveTo>
                  <a:cubicBezTo>
                    <a:pt x="387" y="307"/>
                    <a:pt x="307" y="386"/>
                    <a:pt x="209" y="386"/>
                  </a:cubicBezTo>
                  <a:cubicBezTo>
                    <a:pt x="112" y="386"/>
                    <a:pt x="32" y="307"/>
                    <a:pt x="32" y="209"/>
                  </a:cubicBezTo>
                  <a:cubicBezTo>
                    <a:pt x="32" y="111"/>
                    <a:pt x="112" y="32"/>
                    <a:pt x="209" y="32"/>
                  </a:cubicBezTo>
                  <a:cubicBezTo>
                    <a:pt x="307" y="32"/>
                    <a:pt x="387" y="111"/>
                    <a:pt x="387" y="20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cxnSp>
        <p:nvCxnSpPr>
          <p:cNvPr id="42" name="Straight Connector 4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21" name="Title 2"/>
          <p:cNvSpPr txBox="1">
            <a:spLocks/>
          </p:cNvSpPr>
          <p:nvPr/>
        </p:nvSpPr>
        <p:spPr>
          <a:xfrm>
            <a:off x="2230295" y="6431340"/>
            <a:ext cx="7731410" cy="123536"/>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marL="0" marR="0" lvl="0" indent="0" algn="ctr" defTabSz="914400" rtl="0" eaLnBrk="1" fontAlgn="auto" latinLnBrk="0" hangingPunct="1">
              <a:lnSpc>
                <a:spcPct val="100000"/>
              </a:lnSpc>
              <a:spcBef>
                <a:spcPct val="0"/>
              </a:spcBef>
              <a:spcAft>
                <a:spcPts val="2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*AMD will work with ISV &amp; OEM partners on priority engineering support for Enterprise users</a:t>
            </a:r>
          </a:p>
        </p:txBody>
      </p:sp>
      <p:grpSp>
        <p:nvGrpSpPr>
          <p:cNvPr id="75" name="Group 74">
            <a:extLst>
              <a:ext uri="{FF2B5EF4-FFF2-40B4-BE49-F238E27FC236}">
                <a16:creationId xmlns:a16="http://schemas.microsoft.com/office/drawing/2014/main" id="{DDBD1183-8121-474A-BE7A-E8AF1E1725D2}"/>
              </a:ext>
            </a:extLst>
          </p:cNvPr>
          <p:cNvGrpSpPr/>
          <p:nvPr/>
        </p:nvGrpSpPr>
        <p:grpSpPr>
          <a:xfrm>
            <a:off x="4330567" y="5299890"/>
            <a:ext cx="3530866" cy="1088961"/>
            <a:chOff x="4330567" y="5299890"/>
            <a:chExt cx="3530866" cy="1088961"/>
          </a:xfrm>
        </p:grpSpPr>
        <p:sp>
          <p:nvSpPr>
            <p:cNvPr id="34" name="TextBox 33"/>
            <p:cNvSpPr txBox="1"/>
            <p:nvPr/>
          </p:nvSpPr>
          <p:spPr>
            <a:xfrm>
              <a:off x="4330567" y="5834853"/>
              <a:ext cx="3530866" cy="553998"/>
            </a:xfrm>
            <a:prstGeom prst="rect">
              <a:avLst/>
            </a:prstGeom>
            <a:noFill/>
          </p:spPr>
          <p:txBody>
            <a:bodyPr wrap="square" rtlCol="0">
              <a:spAutoFit/>
            </a:bodyPr>
            <a:lstStyle/>
            <a:p>
              <a:pPr lvl="0" algn="ctr">
                <a:defRPr/>
              </a:pP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Delivering Enterprise </a:t>
              </a:r>
              <a:r>
                <a:rPr lang="en-CA" sz="1500" kern="0" dirty="0">
                  <a:solidFill>
                    <a:prstClr val="white"/>
                  </a:solidFill>
                  <a:latin typeface="Avenir Light" panose="020B0402020203020204" pitchFamily="34" charset="0"/>
                  <a:cs typeface="Effra Light" panose="020B0403020203020204" pitchFamily="34" charset="0"/>
                </a:rPr>
                <a:t>Productivity, Certifications, and Security</a:t>
              </a:r>
              <a:endPar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endParaRPr>
            </a:p>
          </p:txBody>
        </p:sp>
        <p:grpSp>
          <p:nvGrpSpPr>
            <p:cNvPr id="52" name="Group 51">
              <a:extLst>
                <a:ext uri="{FF2B5EF4-FFF2-40B4-BE49-F238E27FC236}">
                  <a16:creationId xmlns:a16="http://schemas.microsoft.com/office/drawing/2014/main" id="{6D36AED2-9A56-4B2F-8F20-83022C853578}"/>
                </a:ext>
              </a:extLst>
            </p:cNvPr>
            <p:cNvGrpSpPr>
              <a:grpSpLocks noChangeAspect="1"/>
            </p:cNvGrpSpPr>
            <p:nvPr/>
          </p:nvGrpSpPr>
          <p:grpSpPr>
            <a:xfrm>
              <a:off x="5544804" y="5299890"/>
              <a:ext cx="1102392" cy="512064"/>
              <a:chOff x="787041" y="5696947"/>
              <a:chExt cx="1237128" cy="574649"/>
            </a:xfrm>
          </p:grpSpPr>
          <p:grpSp>
            <p:nvGrpSpPr>
              <p:cNvPr id="53" name="Group 4">
                <a:extLst>
                  <a:ext uri="{FF2B5EF4-FFF2-40B4-BE49-F238E27FC236}">
                    <a16:creationId xmlns:a16="http://schemas.microsoft.com/office/drawing/2014/main" id="{A1FCD375-63F3-4BF2-B159-A1BE999BBCEA}"/>
                  </a:ext>
                </a:extLst>
              </p:cNvPr>
              <p:cNvGrpSpPr>
                <a:grpSpLocks noChangeAspect="1"/>
              </p:cNvGrpSpPr>
              <p:nvPr/>
            </p:nvGrpSpPr>
            <p:grpSpPr bwMode="auto">
              <a:xfrm>
                <a:off x="787041" y="5696947"/>
                <a:ext cx="890981" cy="429242"/>
                <a:chOff x="5230" y="1668"/>
                <a:chExt cx="1974" cy="951"/>
              </a:xfrm>
            </p:grpSpPr>
            <p:sp>
              <p:nvSpPr>
                <p:cNvPr id="57" name="Freeform 7">
                  <a:extLst>
                    <a:ext uri="{FF2B5EF4-FFF2-40B4-BE49-F238E27FC236}">
                      <a16:creationId xmlns:a16="http://schemas.microsoft.com/office/drawing/2014/main" id="{5FF98ECD-3E6F-44BE-A201-DA05510445BA}"/>
                    </a:ext>
                  </a:extLst>
                </p:cNvPr>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8" name="Freeform 8">
                  <a:extLst>
                    <a:ext uri="{FF2B5EF4-FFF2-40B4-BE49-F238E27FC236}">
                      <a16:creationId xmlns:a16="http://schemas.microsoft.com/office/drawing/2014/main" id="{F3176648-AE8E-480A-986E-EA2E2DA621B9}"/>
                    </a:ext>
                  </a:extLst>
                </p:cNvPr>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9" name="Freeform 9">
                  <a:extLst>
                    <a:ext uri="{FF2B5EF4-FFF2-40B4-BE49-F238E27FC236}">
                      <a16:creationId xmlns:a16="http://schemas.microsoft.com/office/drawing/2014/main" id="{CAE6EDBE-62EB-40E3-9684-6EA697034659}"/>
                    </a:ext>
                  </a:extLst>
                </p:cNvPr>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0" name="Freeform 10">
                  <a:extLst>
                    <a:ext uri="{FF2B5EF4-FFF2-40B4-BE49-F238E27FC236}">
                      <a16:creationId xmlns:a16="http://schemas.microsoft.com/office/drawing/2014/main" id="{9EFE2E63-9ECD-4DDC-89C5-23D0DC06EBDA}"/>
                    </a:ext>
                  </a:extLst>
                </p:cNvPr>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1" name="Freeform 11">
                  <a:extLst>
                    <a:ext uri="{FF2B5EF4-FFF2-40B4-BE49-F238E27FC236}">
                      <a16:creationId xmlns:a16="http://schemas.microsoft.com/office/drawing/2014/main" id="{3E3B5127-A99E-4A71-9A84-08027DB40C68}"/>
                    </a:ext>
                  </a:extLst>
                </p:cNvPr>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2" name="Freeform 12">
                  <a:extLst>
                    <a:ext uri="{FF2B5EF4-FFF2-40B4-BE49-F238E27FC236}">
                      <a16:creationId xmlns:a16="http://schemas.microsoft.com/office/drawing/2014/main" id="{809BAB78-865F-4EE5-B1A2-CD9DF3EC6338}"/>
                    </a:ext>
                  </a:extLst>
                </p:cNvPr>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3" name="Freeform 13">
                  <a:extLst>
                    <a:ext uri="{FF2B5EF4-FFF2-40B4-BE49-F238E27FC236}">
                      <a16:creationId xmlns:a16="http://schemas.microsoft.com/office/drawing/2014/main" id="{6E6EE86B-1D9A-407E-AE0F-ADAC95BF891D}"/>
                    </a:ext>
                  </a:extLst>
                </p:cNvPr>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4" name="Freeform 14">
                  <a:extLst>
                    <a:ext uri="{FF2B5EF4-FFF2-40B4-BE49-F238E27FC236}">
                      <a16:creationId xmlns:a16="http://schemas.microsoft.com/office/drawing/2014/main" id="{A36E70D2-75C8-45AD-8AED-227E9CE5923D}"/>
                    </a:ext>
                  </a:extLst>
                </p:cNvPr>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5" name="Freeform 15">
                  <a:extLst>
                    <a:ext uri="{FF2B5EF4-FFF2-40B4-BE49-F238E27FC236}">
                      <a16:creationId xmlns:a16="http://schemas.microsoft.com/office/drawing/2014/main" id="{21E85A5B-E630-4838-A058-BFE9FBEE1DEA}"/>
                    </a:ext>
                  </a:extLst>
                </p:cNvPr>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6" name="Freeform 16">
                  <a:extLst>
                    <a:ext uri="{FF2B5EF4-FFF2-40B4-BE49-F238E27FC236}">
                      <a16:creationId xmlns:a16="http://schemas.microsoft.com/office/drawing/2014/main" id="{0B0F895F-837B-4645-A348-0D2E99D2633C}"/>
                    </a:ext>
                  </a:extLst>
                </p:cNvPr>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7" name="Freeform 17">
                  <a:extLst>
                    <a:ext uri="{FF2B5EF4-FFF2-40B4-BE49-F238E27FC236}">
                      <a16:creationId xmlns:a16="http://schemas.microsoft.com/office/drawing/2014/main" id="{FFDB0792-BA19-4731-B0B0-8E198AC5AD5A}"/>
                    </a:ext>
                  </a:extLst>
                </p:cNvPr>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8" name="Freeform 18">
                  <a:extLst>
                    <a:ext uri="{FF2B5EF4-FFF2-40B4-BE49-F238E27FC236}">
                      <a16:creationId xmlns:a16="http://schemas.microsoft.com/office/drawing/2014/main" id="{E5B1A722-2559-4EA2-B339-096A7A55D5A6}"/>
                    </a:ext>
                  </a:extLst>
                </p:cNvPr>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9" name="Freeform 19">
                  <a:extLst>
                    <a:ext uri="{FF2B5EF4-FFF2-40B4-BE49-F238E27FC236}">
                      <a16:creationId xmlns:a16="http://schemas.microsoft.com/office/drawing/2014/main" id="{F10A229D-7553-429E-8A4A-F58DB05759FC}"/>
                    </a:ext>
                  </a:extLst>
                </p:cNvPr>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0" name="Freeform 20">
                  <a:extLst>
                    <a:ext uri="{FF2B5EF4-FFF2-40B4-BE49-F238E27FC236}">
                      <a16:creationId xmlns:a16="http://schemas.microsoft.com/office/drawing/2014/main" id="{671FC211-1500-480A-A0B2-83EFC18575D2}"/>
                    </a:ext>
                  </a:extLst>
                </p:cNvPr>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1" name="Freeform 21">
                  <a:extLst>
                    <a:ext uri="{FF2B5EF4-FFF2-40B4-BE49-F238E27FC236}">
                      <a16:creationId xmlns:a16="http://schemas.microsoft.com/office/drawing/2014/main" id="{0AFB9208-5EB3-4648-A3D2-A1CF502B4309}"/>
                    </a:ext>
                  </a:extLst>
                </p:cNvPr>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2" name="Freeform 22">
                  <a:extLst>
                    <a:ext uri="{FF2B5EF4-FFF2-40B4-BE49-F238E27FC236}">
                      <a16:creationId xmlns:a16="http://schemas.microsoft.com/office/drawing/2014/main" id="{04711236-23C5-4564-8167-2AE37D934D4F}"/>
                    </a:ext>
                  </a:extLst>
                </p:cNvPr>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grpSp>
            <p:nvGrpSpPr>
              <p:cNvPr id="54" name="Group 53">
                <a:extLst>
                  <a:ext uri="{FF2B5EF4-FFF2-40B4-BE49-F238E27FC236}">
                    <a16:creationId xmlns:a16="http://schemas.microsoft.com/office/drawing/2014/main" id="{E771042A-5D66-449D-BE3F-43FAE01F0E33}"/>
                  </a:ext>
                </a:extLst>
              </p:cNvPr>
              <p:cNvGrpSpPr/>
              <p:nvPr/>
            </p:nvGrpSpPr>
            <p:grpSpPr>
              <a:xfrm>
                <a:off x="1646916" y="5847238"/>
                <a:ext cx="377253" cy="424358"/>
                <a:chOff x="5694363" y="3232151"/>
                <a:chExt cx="1449388" cy="1630362"/>
              </a:xfrm>
              <a:solidFill>
                <a:schemeClr val="bg2"/>
              </a:solidFill>
            </p:grpSpPr>
            <p:sp>
              <p:nvSpPr>
                <p:cNvPr id="55" name="Freeform 13">
                  <a:extLst>
                    <a:ext uri="{FF2B5EF4-FFF2-40B4-BE49-F238E27FC236}">
                      <a16:creationId xmlns:a16="http://schemas.microsoft.com/office/drawing/2014/main" id="{5949FBA8-DDAB-4A31-99FA-ED7718F90E59}"/>
                    </a:ext>
                  </a:extLst>
                </p:cNvPr>
                <p:cNvSpPr>
                  <a:spLocks/>
                </p:cNvSpPr>
                <p:nvPr/>
              </p:nvSpPr>
              <p:spPr bwMode="auto">
                <a:xfrm>
                  <a:off x="5694363" y="3232151"/>
                  <a:ext cx="1449388" cy="1239837"/>
                </a:xfrm>
                <a:custGeom>
                  <a:avLst/>
                  <a:gdLst>
                    <a:gd name="T0" fmla="*/ 382 w 764"/>
                    <a:gd name="T1" fmla="*/ 52 h 654"/>
                    <a:gd name="T2" fmla="*/ 688 w 764"/>
                    <a:gd name="T3" fmla="*/ 358 h 654"/>
                    <a:gd name="T4" fmla="*/ 586 w 764"/>
                    <a:gd name="T5" fmla="*/ 587 h 654"/>
                    <a:gd name="T6" fmla="*/ 586 w 764"/>
                    <a:gd name="T7" fmla="*/ 654 h 654"/>
                    <a:gd name="T8" fmla="*/ 617 w 764"/>
                    <a:gd name="T9" fmla="*/ 648 h 654"/>
                    <a:gd name="T10" fmla="*/ 657 w 764"/>
                    <a:gd name="T11" fmla="*/ 573 h 654"/>
                    <a:gd name="T12" fmla="*/ 724 w 764"/>
                    <a:gd name="T13" fmla="*/ 520 h 654"/>
                    <a:gd name="T14" fmla="*/ 727 w 764"/>
                    <a:gd name="T15" fmla="*/ 435 h 654"/>
                    <a:gd name="T16" fmla="*/ 764 w 764"/>
                    <a:gd name="T17" fmla="*/ 358 h 654"/>
                    <a:gd name="T18" fmla="*/ 727 w 764"/>
                    <a:gd name="T19" fmla="*/ 281 h 654"/>
                    <a:gd name="T20" fmla="*/ 724 w 764"/>
                    <a:gd name="T21" fmla="*/ 196 h 654"/>
                    <a:gd name="T22" fmla="*/ 657 w 764"/>
                    <a:gd name="T23" fmla="*/ 144 h 654"/>
                    <a:gd name="T24" fmla="*/ 617 w 764"/>
                    <a:gd name="T25" fmla="*/ 69 h 654"/>
                    <a:gd name="T26" fmla="*/ 534 w 764"/>
                    <a:gd name="T27" fmla="*/ 50 h 654"/>
                    <a:gd name="T28" fmla="*/ 465 w 764"/>
                    <a:gd name="T29" fmla="*/ 0 h 654"/>
                    <a:gd name="T30" fmla="*/ 382 w 764"/>
                    <a:gd name="T31" fmla="*/ 18 h 654"/>
                    <a:gd name="T32" fmla="*/ 299 w 764"/>
                    <a:gd name="T33" fmla="*/ 0 h 654"/>
                    <a:gd name="T34" fmla="*/ 230 w 764"/>
                    <a:gd name="T35" fmla="*/ 50 h 654"/>
                    <a:gd name="T36" fmla="*/ 147 w 764"/>
                    <a:gd name="T37" fmla="*/ 69 h 654"/>
                    <a:gd name="T38" fmla="*/ 107 w 764"/>
                    <a:gd name="T39" fmla="*/ 144 h 654"/>
                    <a:gd name="T40" fmla="*/ 40 w 764"/>
                    <a:gd name="T41" fmla="*/ 196 h 654"/>
                    <a:gd name="T42" fmla="*/ 37 w 764"/>
                    <a:gd name="T43" fmla="*/ 281 h 654"/>
                    <a:gd name="T44" fmla="*/ 0 w 764"/>
                    <a:gd name="T45" fmla="*/ 358 h 654"/>
                    <a:gd name="T46" fmla="*/ 37 w 764"/>
                    <a:gd name="T47" fmla="*/ 435 h 654"/>
                    <a:gd name="T48" fmla="*/ 40 w 764"/>
                    <a:gd name="T49" fmla="*/ 520 h 654"/>
                    <a:gd name="T50" fmla="*/ 107 w 764"/>
                    <a:gd name="T51" fmla="*/ 573 h 654"/>
                    <a:gd name="T52" fmla="*/ 147 w 764"/>
                    <a:gd name="T53" fmla="*/ 648 h 654"/>
                    <a:gd name="T54" fmla="*/ 178 w 764"/>
                    <a:gd name="T55" fmla="*/ 654 h 654"/>
                    <a:gd name="T56" fmla="*/ 178 w 764"/>
                    <a:gd name="T57" fmla="*/ 587 h 654"/>
                    <a:gd name="T58" fmla="*/ 76 w 764"/>
                    <a:gd name="T59" fmla="*/ 358 h 654"/>
                    <a:gd name="T60" fmla="*/ 382 w 764"/>
                    <a:gd name="T61" fmla="*/ 52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64" h="654">
                      <a:moveTo>
                        <a:pt x="382" y="52"/>
                      </a:moveTo>
                      <a:cubicBezTo>
                        <a:pt x="551" y="52"/>
                        <a:pt x="688" y="189"/>
                        <a:pt x="688" y="358"/>
                      </a:cubicBezTo>
                      <a:cubicBezTo>
                        <a:pt x="688" y="449"/>
                        <a:pt x="649" y="531"/>
                        <a:pt x="586" y="587"/>
                      </a:cubicBezTo>
                      <a:cubicBezTo>
                        <a:pt x="586" y="654"/>
                        <a:pt x="586" y="654"/>
                        <a:pt x="586" y="654"/>
                      </a:cubicBezTo>
                      <a:cubicBezTo>
                        <a:pt x="617" y="648"/>
                        <a:pt x="617" y="648"/>
                        <a:pt x="617" y="648"/>
                      </a:cubicBezTo>
                      <a:cubicBezTo>
                        <a:pt x="657" y="573"/>
                        <a:pt x="657" y="573"/>
                        <a:pt x="657" y="573"/>
                      </a:cubicBezTo>
                      <a:cubicBezTo>
                        <a:pt x="724" y="520"/>
                        <a:pt x="724" y="520"/>
                        <a:pt x="724" y="520"/>
                      </a:cubicBezTo>
                      <a:cubicBezTo>
                        <a:pt x="727" y="435"/>
                        <a:pt x="727" y="435"/>
                        <a:pt x="727" y="435"/>
                      </a:cubicBezTo>
                      <a:cubicBezTo>
                        <a:pt x="764" y="358"/>
                        <a:pt x="764" y="358"/>
                        <a:pt x="764" y="358"/>
                      </a:cubicBezTo>
                      <a:cubicBezTo>
                        <a:pt x="727" y="281"/>
                        <a:pt x="727" y="281"/>
                        <a:pt x="727" y="281"/>
                      </a:cubicBezTo>
                      <a:cubicBezTo>
                        <a:pt x="724" y="196"/>
                        <a:pt x="724" y="196"/>
                        <a:pt x="724" y="196"/>
                      </a:cubicBezTo>
                      <a:cubicBezTo>
                        <a:pt x="657" y="144"/>
                        <a:pt x="657" y="144"/>
                        <a:pt x="657" y="144"/>
                      </a:cubicBezTo>
                      <a:cubicBezTo>
                        <a:pt x="617" y="69"/>
                        <a:pt x="617" y="69"/>
                        <a:pt x="617" y="69"/>
                      </a:cubicBezTo>
                      <a:cubicBezTo>
                        <a:pt x="534" y="50"/>
                        <a:pt x="534" y="50"/>
                        <a:pt x="534" y="50"/>
                      </a:cubicBezTo>
                      <a:cubicBezTo>
                        <a:pt x="465" y="0"/>
                        <a:pt x="465" y="0"/>
                        <a:pt x="465" y="0"/>
                      </a:cubicBezTo>
                      <a:cubicBezTo>
                        <a:pt x="382" y="18"/>
                        <a:pt x="382" y="18"/>
                        <a:pt x="382" y="18"/>
                      </a:cubicBezTo>
                      <a:cubicBezTo>
                        <a:pt x="299" y="0"/>
                        <a:pt x="299" y="0"/>
                        <a:pt x="299" y="0"/>
                      </a:cubicBezTo>
                      <a:cubicBezTo>
                        <a:pt x="230" y="50"/>
                        <a:pt x="230" y="50"/>
                        <a:pt x="230" y="50"/>
                      </a:cubicBezTo>
                      <a:cubicBezTo>
                        <a:pt x="147" y="69"/>
                        <a:pt x="147" y="69"/>
                        <a:pt x="147" y="69"/>
                      </a:cubicBezTo>
                      <a:cubicBezTo>
                        <a:pt x="107" y="144"/>
                        <a:pt x="107" y="144"/>
                        <a:pt x="107" y="144"/>
                      </a:cubicBezTo>
                      <a:cubicBezTo>
                        <a:pt x="40" y="196"/>
                        <a:pt x="40" y="196"/>
                        <a:pt x="40" y="196"/>
                      </a:cubicBezTo>
                      <a:cubicBezTo>
                        <a:pt x="37" y="281"/>
                        <a:pt x="37" y="281"/>
                        <a:pt x="37" y="281"/>
                      </a:cubicBezTo>
                      <a:cubicBezTo>
                        <a:pt x="0" y="358"/>
                        <a:pt x="0" y="358"/>
                        <a:pt x="0" y="358"/>
                      </a:cubicBezTo>
                      <a:cubicBezTo>
                        <a:pt x="37" y="435"/>
                        <a:pt x="37" y="435"/>
                        <a:pt x="37" y="435"/>
                      </a:cubicBezTo>
                      <a:cubicBezTo>
                        <a:pt x="40" y="520"/>
                        <a:pt x="40" y="520"/>
                        <a:pt x="40" y="520"/>
                      </a:cubicBezTo>
                      <a:cubicBezTo>
                        <a:pt x="107" y="573"/>
                        <a:pt x="107" y="573"/>
                        <a:pt x="107" y="573"/>
                      </a:cubicBezTo>
                      <a:cubicBezTo>
                        <a:pt x="147" y="648"/>
                        <a:pt x="147" y="648"/>
                        <a:pt x="147" y="648"/>
                      </a:cubicBezTo>
                      <a:cubicBezTo>
                        <a:pt x="178" y="654"/>
                        <a:pt x="178" y="654"/>
                        <a:pt x="178" y="654"/>
                      </a:cubicBezTo>
                      <a:cubicBezTo>
                        <a:pt x="178" y="587"/>
                        <a:pt x="178" y="587"/>
                        <a:pt x="178" y="587"/>
                      </a:cubicBezTo>
                      <a:cubicBezTo>
                        <a:pt x="115" y="531"/>
                        <a:pt x="76" y="449"/>
                        <a:pt x="76" y="358"/>
                      </a:cubicBezTo>
                      <a:cubicBezTo>
                        <a:pt x="76" y="189"/>
                        <a:pt x="213" y="52"/>
                        <a:pt x="38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6" name="Freeform 14">
                  <a:extLst>
                    <a:ext uri="{FF2B5EF4-FFF2-40B4-BE49-F238E27FC236}">
                      <a16:creationId xmlns:a16="http://schemas.microsoft.com/office/drawing/2014/main" id="{48225796-49D4-4130-8E79-FC9B138D85B2}"/>
                    </a:ext>
                  </a:extLst>
                </p:cNvPr>
                <p:cNvSpPr>
                  <a:spLocks noEditPoints="1"/>
                </p:cNvSpPr>
                <p:nvPr/>
              </p:nvSpPr>
              <p:spPr bwMode="auto">
                <a:xfrm>
                  <a:off x="5935663" y="3427413"/>
                  <a:ext cx="966788" cy="1435100"/>
                </a:xfrm>
                <a:custGeom>
                  <a:avLst/>
                  <a:gdLst>
                    <a:gd name="T0" fmla="*/ 103 w 510"/>
                    <a:gd name="T1" fmla="*/ 461 h 757"/>
                    <a:gd name="T2" fmla="*/ 103 w 510"/>
                    <a:gd name="T3" fmla="*/ 521 h 757"/>
                    <a:gd name="T4" fmla="*/ 103 w 510"/>
                    <a:gd name="T5" fmla="*/ 563 h 757"/>
                    <a:gd name="T6" fmla="*/ 103 w 510"/>
                    <a:gd name="T7" fmla="*/ 747 h 757"/>
                    <a:gd name="T8" fmla="*/ 115 w 510"/>
                    <a:gd name="T9" fmla="*/ 753 h 757"/>
                    <a:gd name="T10" fmla="*/ 249 w 510"/>
                    <a:gd name="T11" fmla="*/ 659 h 757"/>
                    <a:gd name="T12" fmla="*/ 261 w 510"/>
                    <a:gd name="T13" fmla="*/ 659 h 757"/>
                    <a:gd name="T14" fmla="*/ 395 w 510"/>
                    <a:gd name="T15" fmla="*/ 753 h 757"/>
                    <a:gd name="T16" fmla="*/ 407 w 510"/>
                    <a:gd name="T17" fmla="*/ 747 h 757"/>
                    <a:gd name="T18" fmla="*/ 407 w 510"/>
                    <a:gd name="T19" fmla="*/ 563 h 757"/>
                    <a:gd name="T20" fmla="*/ 407 w 510"/>
                    <a:gd name="T21" fmla="*/ 521 h 757"/>
                    <a:gd name="T22" fmla="*/ 407 w 510"/>
                    <a:gd name="T23" fmla="*/ 461 h 757"/>
                    <a:gd name="T24" fmla="*/ 457 w 510"/>
                    <a:gd name="T25" fmla="*/ 411 h 757"/>
                    <a:gd name="T26" fmla="*/ 510 w 510"/>
                    <a:gd name="T27" fmla="*/ 255 h 757"/>
                    <a:gd name="T28" fmla="*/ 255 w 510"/>
                    <a:gd name="T29" fmla="*/ 0 h 757"/>
                    <a:gd name="T30" fmla="*/ 0 w 510"/>
                    <a:gd name="T31" fmla="*/ 255 h 757"/>
                    <a:gd name="T32" fmla="*/ 53 w 510"/>
                    <a:gd name="T33" fmla="*/ 411 h 757"/>
                    <a:gd name="T34" fmla="*/ 103 w 510"/>
                    <a:gd name="T35" fmla="*/ 461 h 757"/>
                    <a:gd name="T36" fmla="*/ 255 w 510"/>
                    <a:gd name="T37" fmla="*/ 118 h 757"/>
                    <a:gd name="T38" fmla="*/ 392 w 510"/>
                    <a:gd name="T39" fmla="*/ 255 h 757"/>
                    <a:gd name="T40" fmla="*/ 255 w 510"/>
                    <a:gd name="T41" fmla="*/ 392 h 757"/>
                    <a:gd name="T42" fmla="*/ 118 w 510"/>
                    <a:gd name="T43" fmla="*/ 255 h 757"/>
                    <a:gd name="T44" fmla="*/ 255 w 510"/>
                    <a:gd name="T45" fmla="*/ 11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0" h="757">
                      <a:moveTo>
                        <a:pt x="103" y="461"/>
                      </a:moveTo>
                      <a:cubicBezTo>
                        <a:pt x="103" y="521"/>
                        <a:pt x="103" y="521"/>
                        <a:pt x="103" y="521"/>
                      </a:cubicBezTo>
                      <a:cubicBezTo>
                        <a:pt x="103" y="563"/>
                        <a:pt x="103" y="563"/>
                        <a:pt x="103" y="563"/>
                      </a:cubicBezTo>
                      <a:cubicBezTo>
                        <a:pt x="103" y="747"/>
                        <a:pt x="103" y="747"/>
                        <a:pt x="103" y="747"/>
                      </a:cubicBezTo>
                      <a:cubicBezTo>
                        <a:pt x="103" y="753"/>
                        <a:pt x="110" y="757"/>
                        <a:pt x="115" y="753"/>
                      </a:cubicBezTo>
                      <a:cubicBezTo>
                        <a:pt x="249" y="659"/>
                        <a:pt x="249" y="659"/>
                        <a:pt x="249" y="659"/>
                      </a:cubicBezTo>
                      <a:cubicBezTo>
                        <a:pt x="253" y="657"/>
                        <a:pt x="257" y="657"/>
                        <a:pt x="261" y="659"/>
                      </a:cubicBezTo>
                      <a:cubicBezTo>
                        <a:pt x="395" y="753"/>
                        <a:pt x="395" y="753"/>
                        <a:pt x="395" y="753"/>
                      </a:cubicBezTo>
                      <a:cubicBezTo>
                        <a:pt x="400" y="757"/>
                        <a:pt x="407" y="753"/>
                        <a:pt x="407" y="747"/>
                      </a:cubicBezTo>
                      <a:cubicBezTo>
                        <a:pt x="407" y="563"/>
                        <a:pt x="407" y="563"/>
                        <a:pt x="407" y="563"/>
                      </a:cubicBezTo>
                      <a:cubicBezTo>
                        <a:pt x="407" y="521"/>
                        <a:pt x="407" y="521"/>
                        <a:pt x="407" y="521"/>
                      </a:cubicBezTo>
                      <a:cubicBezTo>
                        <a:pt x="407" y="461"/>
                        <a:pt x="407" y="461"/>
                        <a:pt x="407" y="461"/>
                      </a:cubicBezTo>
                      <a:cubicBezTo>
                        <a:pt x="426" y="447"/>
                        <a:pt x="443" y="430"/>
                        <a:pt x="457" y="411"/>
                      </a:cubicBezTo>
                      <a:cubicBezTo>
                        <a:pt x="490" y="368"/>
                        <a:pt x="510" y="314"/>
                        <a:pt x="510" y="255"/>
                      </a:cubicBezTo>
                      <a:cubicBezTo>
                        <a:pt x="510" y="114"/>
                        <a:pt x="396" y="0"/>
                        <a:pt x="255" y="0"/>
                      </a:cubicBezTo>
                      <a:cubicBezTo>
                        <a:pt x="114" y="0"/>
                        <a:pt x="0" y="114"/>
                        <a:pt x="0" y="255"/>
                      </a:cubicBezTo>
                      <a:cubicBezTo>
                        <a:pt x="0" y="314"/>
                        <a:pt x="20" y="368"/>
                        <a:pt x="53" y="411"/>
                      </a:cubicBezTo>
                      <a:cubicBezTo>
                        <a:pt x="67" y="430"/>
                        <a:pt x="84" y="447"/>
                        <a:pt x="103" y="461"/>
                      </a:cubicBezTo>
                      <a:close/>
                      <a:moveTo>
                        <a:pt x="255" y="118"/>
                      </a:moveTo>
                      <a:cubicBezTo>
                        <a:pt x="331" y="118"/>
                        <a:pt x="392" y="179"/>
                        <a:pt x="392" y="255"/>
                      </a:cubicBezTo>
                      <a:cubicBezTo>
                        <a:pt x="392" y="331"/>
                        <a:pt x="331" y="392"/>
                        <a:pt x="255" y="392"/>
                      </a:cubicBezTo>
                      <a:cubicBezTo>
                        <a:pt x="179" y="392"/>
                        <a:pt x="118" y="331"/>
                        <a:pt x="118" y="255"/>
                      </a:cubicBezTo>
                      <a:cubicBezTo>
                        <a:pt x="118" y="179"/>
                        <a:pt x="179" y="118"/>
                        <a:pt x="255"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grpSp>
      </p:grpSp>
      <p:sp>
        <p:nvSpPr>
          <p:cNvPr id="48" name="Title 2">
            <a:extLst>
              <a:ext uri="{FF2B5EF4-FFF2-40B4-BE49-F238E27FC236}">
                <a16:creationId xmlns:a16="http://schemas.microsoft.com/office/drawing/2014/main" id="{EC869A2C-FCF5-482C-9733-71AAED691C41}"/>
              </a:ext>
            </a:extLst>
          </p:cNvPr>
          <p:cNvSpPr txBox="1">
            <a:spLocks/>
          </p:cNvSpPr>
          <p:nvPr/>
        </p:nvSpPr>
        <p:spPr>
          <a:xfrm>
            <a:off x="669673" y="1806229"/>
            <a:ext cx="7331546" cy="1869202"/>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400" dirty="0">
                <a:solidFill>
                  <a:srgbClr val="FFFFFF"/>
                </a:solidFill>
                <a:effectLst>
                  <a:outerShdw blurRad="50800" dist="38100" dir="2700000" algn="tl" rotWithShape="0">
                    <a:prstClr val="black">
                      <a:alpha val="40000"/>
                    </a:prstClr>
                  </a:outerShdw>
                </a:effectLst>
                <a:latin typeface="Avenir" panose="020B0503020203020204" pitchFamily="34" charset="0"/>
                <a:cs typeface="Effra" panose="020B0603020203020204" pitchFamily="34" charset="0"/>
              </a:rPr>
              <a:t>Meeting </a:t>
            </a:r>
            <a:r>
              <a:rPr kumimoji="0" lang="en-US" sz="440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Enterprise Needs</a:t>
            </a:r>
            <a:endParaRPr kumimoji="0" lang="en-US" sz="240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sp>
        <p:nvSpPr>
          <p:cNvPr id="49" name="Rectangle 48">
            <a:extLst>
              <a:ext uri="{FF2B5EF4-FFF2-40B4-BE49-F238E27FC236}">
                <a16:creationId xmlns:a16="http://schemas.microsoft.com/office/drawing/2014/main" id="{36983E8B-0CC1-4286-9F84-28FC861C6331}"/>
              </a:ext>
            </a:extLst>
          </p:cNvPr>
          <p:cNvSpPr/>
          <p:nvPr/>
        </p:nvSpPr>
        <p:spPr>
          <a:xfrm>
            <a:off x="663274" y="2428936"/>
            <a:ext cx="6674671" cy="954107"/>
          </a:xfrm>
          <a:prstGeom prst="rect">
            <a:avLst/>
          </a:prstGeom>
        </p:spPr>
        <p:txBody>
          <a:bodyPr wrap="square">
            <a:spAutoFit/>
          </a:bodyPr>
          <a:lstStyle/>
          <a:p>
            <a:pPr lvl="0">
              <a:defRPr/>
            </a:pPr>
            <a:r>
              <a:rPr lang="en-US" sz="2800" kern="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One Year of Quarterly Updates Reaffirms AMD’s Commitment to </a:t>
            </a:r>
            <a:r>
              <a:rPr lang="en-CA" sz="2800" kern="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Enterprises</a:t>
            </a:r>
            <a:endParaRPr lang="en-CA" sz="2800" kern="0" dirty="0">
              <a:solidFill>
                <a:schemeClr val="accent1"/>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endParaRPr>
          </a:p>
        </p:txBody>
      </p:sp>
    </p:spTree>
    <p:extLst>
      <p:ext uri="{BB962C8B-B14F-4D97-AF65-F5344CB8AC3E}">
        <p14:creationId xmlns:p14="http://schemas.microsoft.com/office/powerpoint/2010/main" val="4171580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29B45F8-C29B-4A14-AEAC-7C44F433B88B}"/>
              </a:ext>
            </a:extLst>
          </p:cNvPr>
          <p:cNvPicPr>
            <a:picLocks noChangeAspect="1"/>
          </p:cNvPicPr>
          <p:nvPr/>
        </p:nvPicPr>
        <p:blipFill rotWithShape="1">
          <a:blip r:embed="rId3"/>
          <a:srcRect b="26717"/>
          <a:stretch/>
        </p:blipFill>
        <p:spPr>
          <a:xfrm>
            <a:off x="1924333" y="-1"/>
            <a:ext cx="10267667" cy="5029199"/>
          </a:xfrm>
          <a:prstGeom prst="rect">
            <a:avLst/>
          </a:prstGeom>
        </p:spPr>
      </p:pic>
      <p:sp>
        <p:nvSpPr>
          <p:cNvPr id="5" name="Rectangle 4"/>
          <p:cNvSpPr/>
          <p:nvPr/>
        </p:nvSpPr>
        <p:spPr>
          <a:xfrm>
            <a:off x="-3" y="0"/>
            <a:ext cx="8379915" cy="5029199"/>
          </a:xfrm>
          <a:prstGeom prst="rect">
            <a:avLst/>
          </a:prstGeom>
          <a:gradFill>
            <a:gsLst>
              <a:gs pos="75000">
                <a:srgbClr val="0000E1"/>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4" name="Title 2"/>
          <p:cNvSpPr txBox="1">
            <a:spLocks/>
          </p:cNvSpPr>
          <p:nvPr/>
        </p:nvSpPr>
        <p:spPr>
          <a:xfrm>
            <a:off x="669673" y="1806229"/>
            <a:ext cx="7373408" cy="1869202"/>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85000"/>
              </a:lnSpc>
              <a:defRPr/>
            </a:pPr>
            <a:r>
              <a:rPr lang="en-US" sz="4400" dirty="0">
                <a:solidFill>
                  <a:srgbClr val="FFFFFF"/>
                </a:solidFill>
                <a:effectLst>
                  <a:outerShdw blurRad="50800" dist="38100" dir="2700000" algn="tl" rotWithShape="0">
                    <a:prstClr val="black">
                      <a:alpha val="40000"/>
                    </a:prstClr>
                  </a:outerShdw>
                </a:effectLst>
                <a:latin typeface="Avenir" panose="020B0503020203020204" pitchFamily="34" charset="0"/>
                <a:cs typeface="Effra" panose="020B0603020203020204" pitchFamily="34" charset="0"/>
              </a:rPr>
              <a:t>Meeting</a:t>
            </a:r>
            <a:r>
              <a:rPr kumimoji="0" lang="en-US" sz="440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 Enterprise Needs</a:t>
            </a:r>
            <a:endParaRPr kumimoji="0" lang="en-US" sz="240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pic>
        <p:nvPicPr>
          <p:cNvPr id="31" name="Picture 3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grpSp>
        <p:nvGrpSpPr>
          <p:cNvPr id="32" name="Group 31">
            <a:extLst>
              <a:ext uri="{FF2B5EF4-FFF2-40B4-BE49-F238E27FC236}">
                <a16:creationId xmlns:a16="http://schemas.microsoft.com/office/drawing/2014/main" id="{82A01A9C-4747-4874-AD12-40224956AF2C}"/>
              </a:ext>
            </a:extLst>
          </p:cNvPr>
          <p:cNvGrpSpPr/>
          <p:nvPr/>
        </p:nvGrpSpPr>
        <p:grpSpPr>
          <a:xfrm>
            <a:off x="3350454" y="5172958"/>
            <a:ext cx="5491093" cy="1097280"/>
            <a:chOff x="3351848" y="5172515"/>
            <a:chExt cx="5491093" cy="1097280"/>
          </a:xfrm>
        </p:grpSpPr>
        <p:cxnSp>
          <p:nvCxnSpPr>
            <p:cNvPr id="37" name="Straight Connector 36">
              <a:extLst>
                <a:ext uri="{FF2B5EF4-FFF2-40B4-BE49-F238E27FC236}">
                  <a16:creationId xmlns:a16="http://schemas.microsoft.com/office/drawing/2014/main" id="{C1669771-E530-4C91-9E48-26A8A7D93C7A}"/>
                </a:ext>
              </a:extLst>
            </p:cNvPr>
            <p:cNvCxnSpPr/>
            <p:nvPr/>
          </p:nvCxnSpPr>
          <p:spPr>
            <a:xfrm>
              <a:off x="3351848" y="5172515"/>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79E66F0-5D54-48C6-99DA-1A42691F4191}"/>
                </a:ext>
              </a:extLst>
            </p:cNvPr>
            <p:cNvCxnSpPr/>
            <p:nvPr/>
          </p:nvCxnSpPr>
          <p:spPr>
            <a:xfrm>
              <a:off x="6097394" y="5172515"/>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7650F2E-5FDF-46F9-A567-04A86AEB8925}"/>
                </a:ext>
              </a:extLst>
            </p:cNvPr>
            <p:cNvCxnSpPr/>
            <p:nvPr/>
          </p:nvCxnSpPr>
          <p:spPr>
            <a:xfrm>
              <a:off x="8842941" y="5172515"/>
              <a:ext cx="0" cy="1097280"/>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42" name="Straight Connector 41"/>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6C8273BB-50C6-40E6-9396-87B8423E4A8D}"/>
              </a:ext>
            </a:extLst>
          </p:cNvPr>
          <p:cNvGrpSpPr/>
          <p:nvPr/>
        </p:nvGrpSpPr>
        <p:grpSpPr>
          <a:xfrm>
            <a:off x="6353229" y="5098351"/>
            <a:ext cx="2233428" cy="1246495"/>
            <a:chOff x="3596307" y="5205130"/>
            <a:chExt cx="2233428" cy="1246495"/>
          </a:xfrm>
        </p:grpSpPr>
        <p:sp>
          <p:nvSpPr>
            <p:cNvPr id="52" name="TextBox 51">
              <a:extLst>
                <a:ext uri="{FF2B5EF4-FFF2-40B4-BE49-F238E27FC236}">
                  <a16:creationId xmlns:a16="http://schemas.microsoft.com/office/drawing/2014/main" id="{86882B0D-5F05-4803-A7A7-E9885EF0E0C7}"/>
                </a:ext>
              </a:extLst>
            </p:cNvPr>
            <p:cNvSpPr txBox="1"/>
            <p:nvPr/>
          </p:nvSpPr>
          <p:spPr>
            <a:xfrm>
              <a:off x="3596307" y="5205130"/>
              <a:ext cx="2233428" cy="1246495"/>
            </a:xfrm>
            <a:prstGeom prst="rect">
              <a:avLst/>
            </a:prstGeom>
            <a:noFill/>
          </p:spPr>
          <p:txBody>
            <a:bodyPr wrap="square" rtlCol="0">
              <a:spAutoFit/>
            </a:bodyPr>
            <a:lstStyle/>
            <a:p>
              <a:pPr lvl="0" algn="ctr">
                <a:defRPr/>
              </a:pPr>
              <a:r>
                <a:rPr lang="en-CA" sz="1500" b="1" kern="0" dirty="0">
                  <a:solidFill>
                    <a:srgbClr val="FFFFFF"/>
                  </a:solidFill>
                  <a:latin typeface="Avenir" panose="020B0503020203020204" pitchFamily="34" charset="0"/>
                  <a:cs typeface="Effra Light" panose="020B0403020203020204" pitchFamily="34" charset="0"/>
                </a:rPr>
                <a:t>August</a:t>
              </a: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lvl="0" algn="ctr">
                <a:defRPr/>
              </a:pPr>
              <a:endParaRPr lang="en-CA" sz="1500" kern="0" dirty="0">
                <a:solidFill>
                  <a:srgbClr val="FFFFFF"/>
                </a:solidFill>
                <a:latin typeface="Avenir Light" panose="020B0402020203020204" pitchFamily="34" charset="0"/>
                <a:cs typeface="Effra Light" panose="020B0403020203020204" pitchFamily="34" charset="0"/>
              </a:endParaRP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algn="ctr">
                <a:defRPr/>
              </a:pPr>
              <a:r>
                <a:rPr lang="en-CA" sz="1500" kern="0" dirty="0">
                  <a:solidFill>
                    <a:srgbClr val="FFFFFF"/>
                  </a:solidFill>
                  <a:latin typeface="Avenir Light" panose="020B0402020203020204" pitchFamily="34" charset="0"/>
                  <a:cs typeface="Effra Light" panose="020B0403020203020204" pitchFamily="34" charset="0"/>
                </a:rPr>
                <a:t>18.Q3 Enterprise Driver</a:t>
              </a:r>
              <a:endParaRPr lang="en-GB" sz="1500" kern="0" dirty="0">
                <a:solidFill>
                  <a:srgbClr val="FFFFFF"/>
                </a:solidFill>
                <a:latin typeface="Avenir Light" panose="020B0402020203020204" pitchFamily="34" charset="0"/>
                <a:cs typeface="Effra Light" panose="020B0403020203020204" pitchFamily="34" charset="0"/>
              </a:endParaRPr>
            </a:p>
          </p:txBody>
        </p:sp>
        <p:sp>
          <p:nvSpPr>
            <p:cNvPr id="54" name="TextBox 53">
              <a:extLst>
                <a:ext uri="{FF2B5EF4-FFF2-40B4-BE49-F238E27FC236}">
                  <a16:creationId xmlns:a16="http://schemas.microsoft.com/office/drawing/2014/main" id="{6432CADC-7AE7-4A77-BBD2-5B914A5230EC}"/>
                </a:ext>
              </a:extLst>
            </p:cNvPr>
            <p:cNvSpPr txBox="1"/>
            <p:nvPr/>
          </p:nvSpPr>
          <p:spPr>
            <a:xfrm>
              <a:off x="4346417" y="5496259"/>
              <a:ext cx="733207"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4800" b="0" i="0" u="none" strike="noStrike" kern="0" cap="none" spc="0" normalizeH="0" baseline="0" noProof="0" dirty="0">
                  <a:ln>
                    <a:noFill/>
                  </a:ln>
                  <a:solidFill>
                    <a:srgbClr val="FFFFFF"/>
                  </a:solidFill>
                  <a:effectLst/>
                  <a:uLnTx/>
                  <a:uFillTx/>
                  <a:latin typeface="Avenir" panose="020B0503020203020204" pitchFamily="34" charset="0"/>
                  <a:cs typeface="Effra Light" panose="020B0403020203020204" pitchFamily="34" charset="0"/>
                </a:rPr>
                <a:t>8</a:t>
              </a:r>
              <a:r>
                <a:rPr kumimoji="0" lang="en-CA" sz="2600" b="0" i="0" u="none" strike="noStrike" kern="0" cap="none" spc="0" normalizeH="0" baseline="90000" noProof="0" dirty="0">
                  <a:ln>
                    <a:noFill/>
                  </a:ln>
                  <a:solidFill>
                    <a:srgbClr val="FFFFFF"/>
                  </a:solidFill>
                  <a:effectLst/>
                  <a:uLnTx/>
                  <a:uFillTx/>
                  <a:latin typeface="Avenir" panose="020B0503020203020204" pitchFamily="34" charset="0"/>
                  <a:cs typeface="Effra Light" panose="020B0403020203020204" pitchFamily="34" charset="0"/>
                </a:rPr>
                <a:t>th</a:t>
              </a:r>
            </a:p>
          </p:txBody>
        </p:sp>
      </p:grpSp>
      <p:grpSp>
        <p:nvGrpSpPr>
          <p:cNvPr id="20" name="Group 19">
            <a:extLst>
              <a:ext uri="{FF2B5EF4-FFF2-40B4-BE49-F238E27FC236}">
                <a16:creationId xmlns:a16="http://schemas.microsoft.com/office/drawing/2014/main" id="{BA7F2004-9C6C-4B7B-9F20-57515F1FDA8E}"/>
              </a:ext>
            </a:extLst>
          </p:cNvPr>
          <p:cNvGrpSpPr/>
          <p:nvPr/>
        </p:nvGrpSpPr>
        <p:grpSpPr>
          <a:xfrm>
            <a:off x="3607684" y="5098351"/>
            <a:ext cx="2233428" cy="1246495"/>
            <a:chOff x="3607684" y="5357530"/>
            <a:chExt cx="2233428" cy="1246495"/>
          </a:xfrm>
        </p:grpSpPr>
        <p:sp>
          <p:nvSpPr>
            <p:cNvPr id="56" name="TextBox 55">
              <a:extLst>
                <a:ext uri="{FF2B5EF4-FFF2-40B4-BE49-F238E27FC236}">
                  <a16:creationId xmlns:a16="http://schemas.microsoft.com/office/drawing/2014/main" id="{7F42A0B8-4DCC-4A23-BC35-0295A11189D2}"/>
                </a:ext>
              </a:extLst>
            </p:cNvPr>
            <p:cNvSpPr txBox="1"/>
            <p:nvPr/>
          </p:nvSpPr>
          <p:spPr>
            <a:xfrm>
              <a:off x="3607684" y="5357530"/>
              <a:ext cx="2233428" cy="1246495"/>
            </a:xfrm>
            <a:prstGeom prst="rect">
              <a:avLst/>
            </a:prstGeom>
            <a:noFill/>
          </p:spPr>
          <p:txBody>
            <a:bodyPr wrap="square" rtlCol="0">
              <a:spAutoFit/>
            </a:bodyPr>
            <a:lstStyle/>
            <a:p>
              <a:pPr lvl="0" algn="ctr">
                <a:defRPr/>
              </a:pPr>
              <a:r>
                <a:rPr lang="en-CA" sz="1500" b="1" kern="0" dirty="0">
                  <a:solidFill>
                    <a:srgbClr val="FFFFFF"/>
                  </a:solidFill>
                  <a:latin typeface="Avenir" panose="020B0503020203020204" pitchFamily="34" charset="0"/>
                  <a:cs typeface="Effra Light" panose="020B0403020203020204" pitchFamily="34" charset="0"/>
                </a:rPr>
                <a:t>May</a:t>
              </a: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lvl="0" algn="ctr">
                <a:defRPr/>
              </a:pPr>
              <a:endParaRPr lang="en-CA" sz="1500" kern="0" dirty="0">
                <a:solidFill>
                  <a:srgbClr val="FFFFFF"/>
                </a:solidFill>
                <a:latin typeface="Avenir Light" panose="020B0402020203020204" pitchFamily="34" charset="0"/>
                <a:cs typeface="Effra Light" panose="020B0403020203020204" pitchFamily="34" charset="0"/>
              </a:endParaRP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lvl="0" algn="ctr">
                <a:defRPr/>
              </a:pPr>
              <a:r>
                <a:rPr lang="en-CA" sz="1500" kern="0" dirty="0">
                  <a:solidFill>
                    <a:srgbClr val="FFFFFF"/>
                  </a:solidFill>
                  <a:latin typeface="Avenir Light" panose="020B0402020203020204" pitchFamily="34" charset="0"/>
                  <a:cs typeface="Effra Light" panose="020B0403020203020204" pitchFamily="34" charset="0"/>
                </a:rPr>
                <a:t>18.Q2 Enterprise Driver</a:t>
              </a:r>
              <a:endParaRPr kumimoji="0" lang="en-GB"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sp>
          <p:nvSpPr>
            <p:cNvPr id="57" name="TextBox 56">
              <a:extLst>
                <a:ext uri="{FF2B5EF4-FFF2-40B4-BE49-F238E27FC236}">
                  <a16:creationId xmlns:a16="http://schemas.microsoft.com/office/drawing/2014/main" id="{E93FFCF8-E293-4C6E-A869-90C0AB86FDB4}"/>
                </a:ext>
              </a:extLst>
            </p:cNvPr>
            <p:cNvSpPr txBox="1"/>
            <p:nvPr/>
          </p:nvSpPr>
          <p:spPr>
            <a:xfrm>
              <a:off x="4357794" y="5648659"/>
              <a:ext cx="733207"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4800" b="0" i="0" u="none" strike="noStrike" kern="0" cap="none" spc="0" normalizeH="0" baseline="0" noProof="0" dirty="0">
                  <a:ln>
                    <a:noFill/>
                  </a:ln>
                  <a:solidFill>
                    <a:srgbClr val="FFFFFF"/>
                  </a:solidFill>
                  <a:effectLst/>
                  <a:uLnTx/>
                  <a:uFillTx/>
                  <a:latin typeface="Avenir" panose="020B0503020203020204" pitchFamily="34" charset="0"/>
                  <a:cs typeface="Effra Light" panose="020B0403020203020204" pitchFamily="34" charset="0"/>
                </a:rPr>
                <a:t>9</a:t>
              </a:r>
              <a:r>
                <a:rPr kumimoji="0" lang="en-CA" sz="2600" b="0" i="0" u="none" strike="noStrike" kern="0" cap="none" spc="0" normalizeH="0" baseline="90000" noProof="0" dirty="0">
                  <a:ln>
                    <a:noFill/>
                  </a:ln>
                  <a:solidFill>
                    <a:srgbClr val="FFFFFF"/>
                  </a:solidFill>
                  <a:effectLst/>
                  <a:uLnTx/>
                  <a:uFillTx/>
                  <a:latin typeface="Avenir" panose="020B0503020203020204" pitchFamily="34" charset="0"/>
                  <a:cs typeface="Effra Light" panose="020B0403020203020204" pitchFamily="34" charset="0"/>
                </a:rPr>
                <a:t>th</a:t>
              </a:r>
            </a:p>
          </p:txBody>
        </p:sp>
      </p:grpSp>
      <p:grpSp>
        <p:nvGrpSpPr>
          <p:cNvPr id="21" name="Group 20">
            <a:extLst>
              <a:ext uri="{FF2B5EF4-FFF2-40B4-BE49-F238E27FC236}">
                <a16:creationId xmlns:a16="http://schemas.microsoft.com/office/drawing/2014/main" id="{1A5A3E0D-96C4-405D-BB3C-E48C0023EA7A}"/>
              </a:ext>
            </a:extLst>
          </p:cNvPr>
          <p:cNvGrpSpPr/>
          <p:nvPr/>
        </p:nvGrpSpPr>
        <p:grpSpPr>
          <a:xfrm>
            <a:off x="860967" y="5098351"/>
            <a:ext cx="2233428" cy="1246495"/>
            <a:chOff x="860967" y="5098309"/>
            <a:chExt cx="2233428" cy="1246495"/>
          </a:xfrm>
        </p:grpSpPr>
        <p:sp>
          <p:nvSpPr>
            <p:cNvPr id="60" name="TextBox 59">
              <a:extLst>
                <a:ext uri="{FF2B5EF4-FFF2-40B4-BE49-F238E27FC236}">
                  <a16:creationId xmlns:a16="http://schemas.microsoft.com/office/drawing/2014/main" id="{08A0232E-9ECA-4BA1-AAC7-09FEA3F30FCE}"/>
                </a:ext>
              </a:extLst>
            </p:cNvPr>
            <p:cNvSpPr txBox="1"/>
            <p:nvPr/>
          </p:nvSpPr>
          <p:spPr>
            <a:xfrm>
              <a:off x="860967" y="5098309"/>
              <a:ext cx="2233428" cy="1246495"/>
            </a:xfrm>
            <a:prstGeom prst="rect">
              <a:avLst/>
            </a:prstGeom>
            <a:noFill/>
          </p:spPr>
          <p:txBody>
            <a:bodyPr wrap="square" rtlCol="0">
              <a:spAutoFit/>
            </a:bodyPr>
            <a:lstStyle/>
            <a:p>
              <a:pPr lvl="0" algn="ctr">
                <a:defRPr/>
              </a:pPr>
              <a:r>
                <a:rPr lang="en-CA" sz="1500" b="1" kern="0" dirty="0">
                  <a:solidFill>
                    <a:srgbClr val="FFFFFF"/>
                  </a:solidFill>
                  <a:latin typeface="Avenir" panose="020B0503020203020204" pitchFamily="34" charset="0"/>
                  <a:cs typeface="Effra Light" panose="020B0403020203020204" pitchFamily="34" charset="0"/>
                </a:rPr>
                <a:t>February</a:t>
              </a: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lvl="0" algn="ctr">
                <a:defRPr/>
              </a:pPr>
              <a:endParaRPr lang="en-CA" sz="1500" kern="0" dirty="0">
                <a:solidFill>
                  <a:srgbClr val="FFFFFF"/>
                </a:solidFill>
                <a:latin typeface="Avenir Light" panose="020B0402020203020204" pitchFamily="34" charset="0"/>
                <a:cs typeface="Effra Light" panose="020B0403020203020204" pitchFamily="34" charset="0"/>
              </a:endParaRP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lvl="0" algn="ctr">
                <a:defRPr/>
              </a:pPr>
              <a:r>
                <a:rPr lang="en-CA" sz="1500" kern="0" dirty="0">
                  <a:solidFill>
                    <a:srgbClr val="FFFFFF"/>
                  </a:solidFill>
                  <a:latin typeface="Avenir Light" panose="020B0402020203020204" pitchFamily="34" charset="0"/>
                  <a:cs typeface="Effra Light" panose="020B0403020203020204" pitchFamily="34" charset="0"/>
                </a:rPr>
                <a:t>18.Q1 Enterprise Driver</a:t>
              </a:r>
              <a:endParaRPr kumimoji="0" lang="en-GB"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sp>
          <p:nvSpPr>
            <p:cNvPr id="61" name="TextBox 60">
              <a:extLst>
                <a:ext uri="{FF2B5EF4-FFF2-40B4-BE49-F238E27FC236}">
                  <a16:creationId xmlns:a16="http://schemas.microsoft.com/office/drawing/2014/main" id="{40BA1A0F-5D00-402C-90DC-0FE17365AC2E}"/>
                </a:ext>
              </a:extLst>
            </p:cNvPr>
            <p:cNvSpPr txBox="1"/>
            <p:nvPr/>
          </p:nvSpPr>
          <p:spPr>
            <a:xfrm>
              <a:off x="1427222" y="5389438"/>
              <a:ext cx="1100918"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4800" b="0" i="0" u="none" strike="noStrike" kern="0" cap="none" spc="0" normalizeH="0" baseline="0" noProof="0" dirty="0">
                  <a:ln>
                    <a:noFill/>
                  </a:ln>
                  <a:solidFill>
                    <a:srgbClr val="FFFFFF"/>
                  </a:solidFill>
                  <a:effectLst/>
                  <a:uLnTx/>
                  <a:uFillTx/>
                  <a:latin typeface="Avenir" panose="020B0503020203020204" pitchFamily="34" charset="0"/>
                  <a:cs typeface="Effra Light" panose="020B0403020203020204" pitchFamily="34" charset="0"/>
                </a:rPr>
                <a:t>14</a:t>
              </a:r>
              <a:r>
                <a:rPr kumimoji="0" lang="en-CA" sz="2600" b="0" i="0" u="none" strike="noStrike" kern="0" cap="none" spc="0" normalizeH="0" baseline="90000" noProof="0" dirty="0">
                  <a:ln>
                    <a:noFill/>
                  </a:ln>
                  <a:solidFill>
                    <a:srgbClr val="FFFFFF"/>
                  </a:solidFill>
                  <a:effectLst/>
                  <a:uLnTx/>
                  <a:uFillTx/>
                  <a:latin typeface="Avenir" panose="020B0503020203020204" pitchFamily="34" charset="0"/>
                  <a:cs typeface="Effra Light" panose="020B0403020203020204" pitchFamily="34" charset="0"/>
                </a:rPr>
                <a:t>th</a:t>
              </a:r>
            </a:p>
          </p:txBody>
        </p:sp>
      </p:grpSp>
      <p:grpSp>
        <p:nvGrpSpPr>
          <p:cNvPr id="64" name="Group 63">
            <a:extLst>
              <a:ext uri="{FF2B5EF4-FFF2-40B4-BE49-F238E27FC236}">
                <a16:creationId xmlns:a16="http://schemas.microsoft.com/office/drawing/2014/main" id="{3BE2CA8A-05E8-4446-ADC3-A6DFFF8B8E4E}"/>
              </a:ext>
            </a:extLst>
          </p:cNvPr>
          <p:cNvGrpSpPr/>
          <p:nvPr/>
        </p:nvGrpSpPr>
        <p:grpSpPr>
          <a:xfrm>
            <a:off x="9098775" y="5098351"/>
            <a:ext cx="2233428" cy="1246495"/>
            <a:chOff x="860967" y="5098309"/>
            <a:chExt cx="2233428" cy="1246495"/>
          </a:xfrm>
        </p:grpSpPr>
        <p:sp>
          <p:nvSpPr>
            <p:cNvPr id="65" name="TextBox 64">
              <a:extLst>
                <a:ext uri="{FF2B5EF4-FFF2-40B4-BE49-F238E27FC236}">
                  <a16:creationId xmlns:a16="http://schemas.microsoft.com/office/drawing/2014/main" id="{59FA4ED0-1B13-4928-8E19-90A4C8263326}"/>
                </a:ext>
              </a:extLst>
            </p:cNvPr>
            <p:cNvSpPr txBox="1"/>
            <p:nvPr/>
          </p:nvSpPr>
          <p:spPr>
            <a:xfrm>
              <a:off x="860967" y="5098309"/>
              <a:ext cx="2233428" cy="1246495"/>
            </a:xfrm>
            <a:prstGeom prst="rect">
              <a:avLst/>
            </a:prstGeom>
            <a:noFill/>
          </p:spPr>
          <p:txBody>
            <a:bodyPr wrap="square" rtlCol="0">
              <a:spAutoFit/>
            </a:bodyPr>
            <a:lstStyle/>
            <a:p>
              <a:pPr lvl="0" algn="ctr">
                <a:defRPr/>
              </a:pPr>
              <a:r>
                <a:rPr lang="en-CA" sz="1500" b="1" kern="0" dirty="0">
                  <a:solidFill>
                    <a:srgbClr val="FFFFFF"/>
                  </a:solidFill>
                  <a:latin typeface="Avenir" panose="020B0503020203020204" pitchFamily="34" charset="0"/>
                  <a:cs typeface="Effra Light" panose="020B0403020203020204" pitchFamily="34" charset="0"/>
                </a:rPr>
                <a:t>November</a:t>
              </a: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lvl="0" algn="ctr">
                <a:defRPr/>
              </a:pPr>
              <a:endParaRPr lang="en-CA" sz="1500" kern="0" dirty="0">
                <a:solidFill>
                  <a:srgbClr val="FFFFFF"/>
                </a:solidFill>
                <a:latin typeface="Avenir Light" panose="020B0402020203020204" pitchFamily="34" charset="0"/>
                <a:cs typeface="Effra Light" panose="020B0403020203020204" pitchFamily="34" charset="0"/>
              </a:endParaRPr>
            </a:p>
            <a:p>
              <a:pPr lvl="0" algn="ctr">
                <a:defRPr/>
              </a:pPr>
              <a:endParaRPr kumimoji="0" lang="en-CA"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a:p>
              <a:pPr lvl="0" algn="ctr">
                <a:defRPr/>
              </a:pPr>
              <a:r>
                <a:rPr lang="en-CA" sz="1500" kern="0" dirty="0">
                  <a:solidFill>
                    <a:srgbClr val="FFFFFF"/>
                  </a:solidFill>
                  <a:latin typeface="Avenir Light" panose="020B0402020203020204" pitchFamily="34" charset="0"/>
                  <a:cs typeface="Effra Light" panose="020B0403020203020204" pitchFamily="34" charset="0"/>
                </a:rPr>
                <a:t>18.Q4 Enterprise Driver</a:t>
              </a:r>
              <a:endParaRPr kumimoji="0" lang="en-GB" sz="15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endParaRPr>
            </a:p>
          </p:txBody>
        </p:sp>
        <p:sp>
          <p:nvSpPr>
            <p:cNvPr id="66" name="TextBox 65">
              <a:extLst>
                <a:ext uri="{FF2B5EF4-FFF2-40B4-BE49-F238E27FC236}">
                  <a16:creationId xmlns:a16="http://schemas.microsoft.com/office/drawing/2014/main" id="{A6633433-A4C2-4966-A1FD-B65BB8E50961}"/>
                </a:ext>
              </a:extLst>
            </p:cNvPr>
            <p:cNvSpPr txBox="1"/>
            <p:nvPr/>
          </p:nvSpPr>
          <p:spPr>
            <a:xfrm>
              <a:off x="1427222" y="5389438"/>
              <a:ext cx="1100918"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4800" b="0" i="0" u="none" strike="noStrike" kern="0" cap="none" spc="0" normalizeH="0" baseline="0" noProof="0" dirty="0">
                  <a:ln>
                    <a:noFill/>
                  </a:ln>
                  <a:solidFill>
                    <a:srgbClr val="FFFFFF"/>
                  </a:solidFill>
                  <a:effectLst/>
                  <a:uLnTx/>
                  <a:uFillTx/>
                  <a:latin typeface="Avenir" panose="020B0503020203020204" pitchFamily="34" charset="0"/>
                  <a:cs typeface="Effra Light" panose="020B0403020203020204" pitchFamily="34" charset="0"/>
                </a:rPr>
                <a:t>14</a:t>
              </a:r>
              <a:r>
                <a:rPr kumimoji="0" lang="en-CA" sz="2600" b="0" i="0" u="none" strike="noStrike" kern="0" cap="none" spc="0" normalizeH="0" baseline="90000" noProof="0" dirty="0">
                  <a:ln>
                    <a:noFill/>
                  </a:ln>
                  <a:solidFill>
                    <a:srgbClr val="FFFFFF"/>
                  </a:solidFill>
                  <a:effectLst/>
                  <a:uLnTx/>
                  <a:uFillTx/>
                  <a:latin typeface="Avenir" panose="020B0503020203020204" pitchFamily="34" charset="0"/>
                  <a:cs typeface="Effra Light" panose="020B0403020203020204" pitchFamily="34" charset="0"/>
                </a:rPr>
                <a:t>th</a:t>
              </a:r>
            </a:p>
          </p:txBody>
        </p:sp>
      </p:grpSp>
      <p:sp>
        <p:nvSpPr>
          <p:cNvPr id="26" name="Rectangle 25">
            <a:extLst>
              <a:ext uri="{FF2B5EF4-FFF2-40B4-BE49-F238E27FC236}">
                <a16:creationId xmlns:a16="http://schemas.microsoft.com/office/drawing/2014/main" id="{EEF21E94-12D8-45C7-8464-4D48E38F409A}"/>
              </a:ext>
            </a:extLst>
          </p:cNvPr>
          <p:cNvSpPr/>
          <p:nvPr/>
        </p:nvSpPr>
        <p:spPr>
          <a:xfrm>
            <a:off x="663274" y="2428936"/>
            <a:ext cx="7247878" cy="523220"/>
          </a:xfrm>
          <a:prstGeom prst="rect">
            <a:avLst/>
          </a:prstGeom>
        </p:spPr>
        <p:txBody>
          <a:bodyPr wrap="square">
            <a:spAutoFit/>
          </a:bodyPr>
          <a:lstStyle/>
          <a:p>
            <a:pPr lvl="0">
              <a:defRPr/>
            </a:pPr>
            <a:r>
              <a:rPr lang="en-US" sz="2800" kern="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Revised Quarterly Release Schedule for 2018</a:t>
            </a:r>
            <a:endParaRPr lang="en-CA" sz="2800" kern="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endParaRPr>
          </a:p>
        </p:txBody>
      </p:sp>
    </p:spTree>
    <p:extLst>
      <p:ext uri="{BB962C8B-B14F-4D97-AF65-F5344CB8AC3E}">
        <p14:creationId xmlns:p14="http://schemas.microsoft.com/office/powerpoint/2010/main" val="15048772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31743" r="8005" b="11314"/>
          <a:stretch/>
        </p:blipFill>
        <p:spPr>
          <a:xfrm flipH="1">
            <a:off x="4862" y="0"/>
            <a:ext cx="12187137" cy="5029200"/>
          </a:xfrm>
          <a:prstGeom prst="rect">
            <a:avLst/>
          </a:prstGeom>
        </p:spPr>
      </p:pic>
      <p:sp>
        <p:nvSpPr>
          <p:cNvPr id="23" name="Rectangle 22"/>
          <p:cNvSpPr/>
          <p:nvPr/>
        </p:nvSpPr>
        <p:spPr>
          <a:xfrm flipH="1">
            <a:off x="3802214" y="0"/>
            <a:ext cx="8379915" cy="5029199"/>
          </a:xfrm>
          <a:prstGeom prst="rect">
            <a:avLst/>
          </a:prstGeom>
          <a:gradFill>
            <a:gsLst>
              <a:gs pos="56000">
                <a:srgbClr val="0000E1">
                  <a:alpha val="6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22" name="TextBox 21"/>
          <p:cNvSpPr txBox="1"/>
          <p:nvPr/>
        </p:nvSpPr>
        <p:spPr>
          <a:xfrm>
            <a:off x="477825" y="5069821"/>
            <a:ext cx="3681575" cy="1192119"/>
          </a:xfrm>
          <a:prstGeom prst="rect">
            <a:avLst/>
          </a:prstGeom>
          <a:noFill/>
        </p:spPr>
        <p:txBody>
          <a:bodyPr wrap="square" rtlCol="0">
            <a:spAutoFit/>
          </a:bodyPr>
          <a:lstStyle/>
          <a:p>
            <a:pPr lvl="0" algn="ctr">
              <a:defRPr/>
            </a:pPr>
            <a:r>
              <a:rPr lang="en-CA" kern="0" dirty="0">
                <a:solidFill>
                  <a:prstClr val="white"/>
                </a:solidFill>
                <a:latin typeface="Avenir" panose="020B0503020203020204" pitchFamily="34" charset="0"/>
                <a:cs typeface="Effra" panose="020B0603020203020204" pitchFamily="34" charset="0"/>
              </a:rPr>
              <a:t>North America</a:t>
            </a:r>
            <a:br>
              <a:rPr lang="en-CA" sz="1600" kern="0" dirty="0">
                <a:solidFill>
                  <a:prstClr val="white"/>
                </a:solidFill>
                <a:cs typeface="Effra Light" panose="020B0403020203020204" pitchFamily="34" charset="0"/>
              </a:rPr>
            </a:br>
            <a:r>
              <a:rPr lang="en-CA" sz="1500" kern="0" dirty="0">
                <a:solidFill>
                  <a:prstClr val="white"/>
                </a:solidFill>
                <a:latin typeface="Avenir Light" panose="020B0402020203020204" pitchFamily="34" charset="0"/>
                <a:cs typeface="Effra Light" panose="020B0403020203020204" pitchFamily="34" charset="0"/>
              </a:rPr>
              <a:t>US &amp; Canada: </a:t>
            </a:r>
            <a:r>
              <a:rPr lang="en-CA" sz="1500" b="1" kern="0" dirty="0">
                <a:solidFill>
                  <a:prstClr val="white"/>
                </a:solidFill>
                <a:latin typeface="Avenir Light" panose="020B0402020203020204" pitchFamily="34" charset="0"/>
                <a:cs typeface="Effra Light" panose="020B0403020203020204" pitchFamily="34" charset="0"/>
              </a:rPr>
              <a:t>866-284-2093</a:t>
            </a:r>
          </a:p>
          <a:p>
            <a:pPr algn="ctr">
              <a:defRPr/>
            </a:pPr>
            <a:br>
              <a:rPr lang="en-CA" kern="0" dirty="0">
                <a:solidFill>
                  <a:prstClr val="white"/>
                </a:solidFill>
                <a:latin typeface="Avenir Light" panose="020B0402020203020204" pitchFamily="34" charset="0"/>
                <a:cs typeface="Effra Light" panose="020B0403020203020204" pitchFamily="34" charset="0"/>
              </a:rPr>
            </a:br>
            <a:endParaRPr lang="en-CA" kern="0" dirty="0">
              <a:solidFill>
                <a:prstClr val="white"/>
              </a:solidFill>
              <a:latin typeface="Avenir Light" panose="020B0402020203020204" pitchFamily="34" charset="0"/>
              <a:cs typeface="Effra Light" panose="020B0403020203020204" pitchFamily="34" charset="0"/>
            </a:endParaRPr>
          </a:p>
        </p:txBody>
      </p:sp>
      <p:sp>
        <p:nvSpPr>
          <p:cNvPr id="28" name="TextBox 27"/>
          <p:cNvSpPr txBox="1"/>
          <p:nvPr/>
        </p:nvSpPr>
        <p:spPr>
          <a:xfrm>
            <a:off x="4204509" y="5069821"/>
            <a:ext cx="3778774" cy="369332"/>
          </a:xfrm>
          <a:prstGeom prst="rect">
            <a:avLst/>
          </a:prstGeom>
          <a:noFill/>
        </p:spPr>
        <p:txBody>
          <a:bodyPr wrap="square" rtlCol="0">
            <a:spAutoFit/>
          </a:bodyPr>
          <a:lstStyle/>
          <a:p>
            <a:pPr algn="ctr"/>
            <a:r>
              <a:rPr lang="en-US" dirty="0">
                <a:latin typeface="Avenir" panose="020B0503020203020204" pitchFamily="34" charset="0"/>
                <a:cs typeface="Effra" panose="020B0603020203020204" pitchFamily="34" charset="0"/>
              </a:rPr>
              <a:t>EMEA</a:t>
            </a:r>
          </a:p>
        </p:txBody>
      </p:sp>
      <p:sp>
        <p:nvSpPr>
          <p:cNvPr id="35" name="TextBox 34"/>
          <p:cNvSpPr txBox="1"/>
          <p:nvPr/>
        </p:nvSpPr>
        <p:spPr>
          <a:xfrm>
            <a:off x="8028392" y="5069821"/>
            <a:ext cx="3681575" cy="1061829"/>
          </a:xfrm>
          <a:prstGeom prst="rect">
            <a:avLst/>
          </a:prstGeom>
          <a:noFill/>
        </p:spPr>
        <p:txBody>
          <a:bodyPr wrap="square" rtlCol="0">
            <a:spAutoFit/>
          </a:bodyPr>
          <a:lstStyle/>
          <a:p>
            <a:pPr lvl="0" algn="ctr">
              <a:defRPr/>
            </a:pPr>
            <a:r>
              <a:rPr lang="en-US" dirty="0">
                <a:latin typeface="Avenir" panose="020B0503020203020204" pitchFamily="34" charset="0"/>
                <a:cs typeface="Effra" panose="020B0603020203020204" pitchFamily="34" charset="0"/>
              </a:rPr>
              <a:t>Asia</a:t>
            </a:r>
            <a:br>
              <a:rPr lang="en-US" sz="1600" dirty="0"/>
            </a:br>
            <a:r>
              <a:rPr lang="en-US" sz="1500" dirty="0">
                <a:latin typeface="Avenir Light" panose="020B0402020203020204" pitchFamily="34" charset="0"/>
              </a:rPr>
              <a:t>China: </a:t>
            </a:r>
            <a:r>
              <a:rPr lang="en-US" sz="1500" b="1" dirty="0">
                <a:latin typeface="Avenir Light" panose="020B0402020203020204" pitchFamily="34" charset="0"/>
              </a:rPr>
              <a:t>400-120-3037</a:t>
            </a:r>
          </a:p>
          <a:p>
            <a:pPr lvl="0" algn="ctr"/>
            <a:r>
              <a:rPr lang="en-US" sz="1500" dirty="0">
                <a:latin typeface="Avenir Light" panose="020B0402020203020204" pitchFamily="34" charset="0"/>
              </a:rPr>
              <a:t>India: </a:t>
            </a:r>
            <a:r>
              <a:rPr lang="en-US" sz="1500" b="1" dirty="0">
                <a:latin typeface="Avenir Light" panose="020B0402020203020204" pitchFamily="34" charset="0"/>
              </a:rPr>
              <a:t>1-800-266-6797 </a:t>
            </a:r>
          </a:p>
          <a:p>
            <a:pPr lvl="0" algn="ctr"/>
            <a:r>
              <a:rPr lang="en-US" sz="1500" dirty="0">
                <a:latin typeface="Avenir Light" panose="020B0402020203020204" pitchFamily="34" charset="0"/>
              </a:rPr>
              <a:t>Japan: </a:t>
            </a:r>
            <a:r>
              <a:rPr lang="en-US" sz="1500" b="1" dirty="0">
                <a:latin typeface="Avenir Light" panose="020B0402020203020204" pitchFamily="34" charset="0"/>
              </a:rPr>
              <a:t>0800-222-0553</a:t>
            </a:r>
            <a:endParaRPr kumimoji="0" lang="en-CA" sz="1500" b="1"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endParaRPr>
          </a:p>
        </p:txBody>
      </p:sp>
      <p:grpSp>
        <p:nvGrpSpPr>
          <p:cNvPr id="19" name="Group 18"/>
          <p:cNvGrpSpPr/>
          <p:nvPr/>
        </p:nvGrpSpPr>
        <p:grpSpPr>
          <a:xfrm>
            <a:off x="4205584" y="5293866"/>
            <a:ext cx="3778774" cy="1097280"/>
            <a:chOff x="4438196" y="4235724"/>
            <a:chExt cx="1503116" cy="326812"/>
          </a:xfrm>
        </p:grpSpPr>
        <p:cxnSp>
          <p:nvCxnSpPr>
            <p:cNvPr id="25" name="Straight Connector 24"/>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6425527" y="698998"/>
            <a:ext cx="5491869" cy="3873089"/>
            <a:chOff x="669672" y="1272836"/>
            <a:chExt cx="5041710" cy="3873089"/>
          </a:xfrm>
        </p:grpSpPr>
        <p:sp>
          <p:nvSpPr>
            <p:cNvPr id="20" name="Title 2"/>
            <p:cNvSpPr txBox="1">
              <a:spLocks/>
            </p:cNvSpPr>
            <p:nvPr/>
          </p:nvSpPr>
          <p:spPr>
            <a:xfrm>
              <a:off x="669672" y="1272836"/>
              <a:ext cx="4074943" cy="1869202"/>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US" sz="15000"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Light" panose="020B0402020203020204" pitchFamily="34" charset="0"/>
                  <a:cs typeface="Effra Light" panose="020B0403020203020204" pitchFamily="34" charset="0"/>
                </a:rPr>
                <a:t>24/7</a:t>
              </a:r>
              <a:endParaRPr kumimoji="0" lang="en-US" sz="1500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Light" panose="020B0403020203020204" pitchFamily="34" charset="0"/>
              </a:endParaRPr>
            </a:p>
          </p:txBody>
        </p:sp>
        <p:sp>
          <p:nvSpPr>
            <p:cNvPr id="27" name="Rectangle 26"/>
            <p:cNvSpPr/>
            <p:nvPr/>
          </p:nvSpPr>
          <p:spPr>
            <a:xfrm>
              <a:off x="766771" y="2899156"/>
              <a:ext cx="4944611" cy="2246769"/>
            </a:xfrm>
            <a:prstGeom prst="rect">
              <a:avLst/>
            </a:prstGeom>
          </p:spPr>
          <p:txBody>
            <a:bodyPr wrap="square">
              <a:spAutoFit/>
            </a:bodyPr>
            <a:lstStyle/>
            <a:p>
              <a:pPr lvl="0">
                <a:defRPr/>
              </a:pPr>
              <a:r>
                <a:rPr kumimoji="0" lang="en-US" sz="3600" b="0" i="0" u="none" strike="noStrike" kern="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Medium" panose="020B0703020203020204" pitchFamily="34" charset="0"/>
                </a:rPr>
                <a:t>SUPPORT</a:t>
              </a:r>
              <a:r>
                <a:rPr kumimoji="0" lang="en-US" u="none" strike="noStrike" kern="0" cap="none" spc="0" normalizeH="0" baseline="10000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a:t>
              </a:r>
              <a:endParaRPr lang="en-US" kern="0" baseline="100000" dirty="0">
                <a:solidFill>
                  <a:srgbClr val="FFFFFF"/>
                </a:solidFill>
                <a:effectLst>
                  <a:outerShdw blurRad="50800" dist="38100" dir="2700000" algn="tl" rotWithShape="0">
                    <a:prstClr val="black">
                      <a:alpha val="40000"/>
                    </a:prstClr>
                  </a:outerShdw>
                </a:effectLst>
                <a:latin typeface="Avenir" panose="020B0503020203020204" pitchFamily="34" charset="0"/>
                <a:cs typeface="Effra" panose="020B0603020203020204" pitchFamily="34" charset="0"/>
              </a:endParaRPr>
            </a:p>
            <a:p>
              <a:pPr>
                <a:defRPr/>
              </a:pPr>
              <a:r>
                <a:rPr lang="en-US" sz="2000" dirty="0">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Speak with an AMD agent in under 4 minutes</a:t>
              </a:r>
              <a:r>
                <a:rPr lang="en-US" sz="1200" baseline="60000" dirty="0">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1</a:t>
              </a:r>
            </a:p>
            <a:p>
              <a:pPr>
                <a:defRPr/>
              </a:pPr>
              <a:r>
                <a:rPr lang="en-US" sz="2000" dirty="0">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Local language in core business hours</a:t>
              </a:r>
              <a:r>
                <a:rPr lang="en-US" sz="1200" baseline="60000" dirty="0">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2</a:t>
              </a:r>
            </a:p>
            <a:p>
              <a:pPr>
                <a:defRPr/>
              </a:pPr>
              <a:r>
                <a:rPr lang="en-US" sz="2000" dirty="0">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Toll-free in most regions</a:t>
              </a:r>
              <a:r>
                <a:rPr lang="en-US" sz="1200" baseline="60000" dirty="0">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3</a:t>
              </a:r>
            </a:p>
            <a:p>
              <a:pPr>
                <a:defRPr/>
              </a:pPr>
              <a:endParaRPr lang="en-US" sz="2000" kern="0" dirty="0">
                <a:solidFill>
                  <a:srgbClr val="FFFFFF"/>
                </a:solidFill>
                <a:cs typeface="Effra Medium" panose="020B0703020203020204" pitchFamily="34" charset="0"/>
              </a:endParaRPr>
            </a:p>
            <a:p>
              <a:pPr lvl="0">
                <a:defRPr/>
              </a:pPr>
              <a:endParaRPr kumimoji="0" lang="en-US" sz="3600" b="0" i="0" u="none" strike="noStrike" kern="0" cap="none" spc="0" normalizeH="0" baseline="100000" noProof="0" dirty="0">
                <a:ln>
                  <a:noFill/>
                </a:ln>
                <a:solidFill>
                  <a:srgbClr val="FFFFFF"/>
                </a:solidFill>
                <a:effectLst/>
                <a:uLnTx/>
                <a:uFillTx/>
                <a:cs typeface="Effra Light" panose="020B0403020203020204" pitchFamily="34" charset="0"/>
              </a:endParaRPr>
            </a:p>
          </p:txBody>
        </p:sp>
      </p:grpSp>
      <p:pic>
        <p:nvPicPr>
          <p:cNvPr id="16" name="Picture 1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
        <p:nvSpPr>
          <p:cNvPr id="5" name="Rectangle 4">
            <a:extLst>
              <a:ext uri="{FF2B5EF4-FFF2-40B4-BE49-F238E27FC236}">
                <a16:creationId xmlns:a16="http://schemas.microsoft.com/office/drawing/2014/main" id="{9D6BB5E6-0F4E-4319-B03C-B9D6DF2DE6B4}"/>
              </a:ext>
            </a:extLst>
          </p:cNvPr>
          <p:cNvSpPr/>
          <p:nvPr/>
        </p:nvSpPr>
        <p:spPr>
          <a:xfrm>
            <a:off x="169474" y="6326870"/>
            <a:ext cx="11853053" cy="461665"/>
          </a:xfrm>
          <a:prstGeom prst="rect">
            <a:avLst/>
          </a:prstGeom>
        </p:spPr>
        <p:txBody>
          <a:bodyPr wrap="square">
            <a:spAutoFit/>
          </a:bodyPr>
          <a:lstStyle/>
          <a:p>
            <a:pPr algn="ctr"/>
            <a:r>
              <a:rPr lang="en-CA" sz="800" dirty="0">
                <a:latin typeface="Avenir Light" panose="020B0402020203020204" pitchFamily="34" charset="0"/>
                <a:cs typeface="Effra" panose="020B0603020203020204" pitchFamily="34" charset="0"/>
              </a:rPr>
              <a:t>*24/7 support is only guaranteed in English, and is as follows by region. North America: English 24/7. United Kingdom: English 24/7. France: French Mon-Fri 11 A.M.- 6 P.M., English on off-hours. Germany: German Mon-Fri 11 A.M.- 6 P.M., English on off-hours China: Chinese Mon - Fri 9:30 A.M. – 5 P.M. Asia CST, English on off-hours. India: English 24/7</a:t>
            </a:r>
            <a:br>
              <a:rPr lang="en-CA" sz="800" dirty="0">
                <a:latin typeface="Avenir Light" panose="020B0402020203020204" pitchFamily="34" charset="0"/>
                <a:cs typeface="Effra" panose="020B0603020203020204" pitchFamily="34" charset="0"/>
              </a:rPr>
            </a:br>
            <a:r>
              <a:rPr lang="en-CA" sz="800" dirty="0">
                <a:latin typeface="Avenir Light" panose="020B0402020203020204" pitchFamily="34" charset="0"/>
                <a:cs typeface="Effra" panose="020B0603020203020204" pitchFamily="34" charset="0"/>
              </a:rPr>
              <a:t>Japan: Japanese Mon - Fri 9:30 A.M. – 5 P.M. Asia CST, English on off-hours</a:t>
            </a:r>
          </a:p>
        </p:txBody>
      </p:sp>
      <p:graphicFrame>
        <p:nvGraphicFramePr>
          <p:cNvPr id="6" name="Table 5">
            <a:extLst>
              <a:ext uri="{FF2B5EF4-FFF2-40B4-BE49-F238E27FC236}">
                <a16:creationId xmlns:a16="http://schemas.microsoft.com/office/drawing/2014/main" id="{0515DF10-AFE6-4090-A676-F7FB1C2B9B4E}"/>
              </a:ext>
            </a:extLst>
          </p:cNvPr>
          <p:cNvGraphicFramePr>
            <a:graphicFrameLocks noGrp="1"/>
          </p:cNvGraphicFramePr>
          <p:nvPr>
            <p:extLst>
              <p:ext uri="{D42A27DB-BD31-4B8C-83A1-F6EECF244321}">
                <p14:modId xmlns:p14="http://schemas.microsoft.com/office/powerpoint/2010/main" val="1420956169"/>
              </p:ext>
            </p:extLst>
          </p:nvPr>
        </p:nvGraphicFramePr>
        <p:xfrm>
          <a:off x="4175760" y="5344123"/>
          <a:ext cx="3840480" cy="1036320"/>
        </p:xfrm>
        <a:graphic>
          <a:graphicData uri="http://schemas.openxmlformats.org/drawingml/2006/table">
            <a:tbl>
              <a:tblPr firstRow="1" bandRow="1">
                <a:tableStyleId>{2D5ABB26-0587-4C30-8999-92F81FD0307C}</a:tableStyleId>
              </a:tblPr>
              <a:tblGrid>
                <a:gridCol w="1920240">
                  <a:extLst>
                    <a:ext uri="{9D8B030D-6E8A-4147-A177-3AD203B41FA5}">
                      <a16:colId xmlns:a16="http://schemas.microsoft.com/office/drawing/2014/main" val="4083325497"/>
                    </a:ext>
                  </a:extLst>
                </a:gridCol>
                <a:gridCol w="1920240">
                  <a:extLst>
                    <a:ext uri="{9D8B030D-6E8A-4147-A177-3AD203B41FA5}">
                      <a16:colId xmlns:a16="http://schemas.microsoft.com/office/drawing/2014/main" val="1243570515"/>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500" kern="0" dirty="0">
                          <a:solidFill>
                            <a:prstClr val="white"/>
                          </a:solidFill>
                          <a:latin typeface="Avenir Light" panose="020B0402020203020204" pitchFamily="34" charset="0"/>
                          <a:cs typeface="Effra Light" panose="020B0403020203020204" pitchFamily="34" charset="0"/>
                        </a:rPr>
                        <a:t>UK: </a:t>
                      </a:r>
                      <a:r>
                        <a:rPr lang="en-CA" sz="1500" b="1" kern="0" dirty="0">
                          <a:solidFill>
                            <a:prstClr val="white"/>
                          </a:solidFill>
                          <a:latin typeface="Avenir Light" panose="020B0402020203020204" pitchFamily="34" charset="0"/>
                          <a:cs typeface="Effra Light" panose="020B0403020203020204" pitchFamily="34" charset="0"/>
                        </a:rPr>
                        <a:t>0-800-086-9034</a:t>
                      </a:r>
                      <a:br>
                        <a:rPr lang="en-CA" sz="1800" kern="0" dirty="0">
                          <a:solidFill>
                            <a:prstClr val="white"/>
                          </a:solidFill>
                          <a:latin typeface="Avenir Light" panose="020B0402020203020204" pitchFamily="34" charset="0"/>
                          <a:cs typeface="Effra Light" panose="020B0403020203020204" pitchFamily="34" charset="0"/>
                        </a:rPr>
                      </a:br>
                      <a:r>
                        <a:rPr lang="en-CA" sz="1300" kern="0" dirty="0">
                          <a:solidFill>
                            <a:prstClr val="white"/>
                          </a:solidFill>
                          <a:latin typeface="Avenir Light" panose="020B0402020203020204" pitchFamily="34" charset="0"/>
                          <a:cs typeface="Effra Light" panose="020B0403020203020204" pitchFamily="34" charset="0"/>
                        </a:rPr>
                        <a:t>(+44 </a:t>
                      </a:r>
                      <a:r>
                        <a:rPr lang="en-US" sz="1300" dirty="0">
                          <a:latin typeface="Avenir Light" panose="020B0402020203020204" pitchFamily="34" charset="0"/>
                        </a:rPr>
                        <a:t>208-068-5178)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latin typeface="Avenir Light" panose="020B0402020203020204" pitchFamily="34" charset="0"/>
                        </a:rPr>
                        <a:t>France: </a:t>
                      </a:r>
                      <a:r>
                        <a:rPr lang="en-US" sz="1500" b="1" dirty="0">
                          <a:latin typeface="Avenir Light" panose="020B0402020203020204" pitchFamily="34" charset="0"/>
                        </a:rPr>
                        <a:t>0800-914847</a:t>
                      </a:r>
                      <a:br>
                        <a:rPr lang="en-US" sz="1600" dirty="0">
                          <a:latin typeface="Avenir Light" panose="020B0402020203020204" pitchFamily="34" charset="0"/>
                        </a:rPr>
                      </a:br>
                      <a:r>
                        <a:rPr lang="en-US" sz="1300" dirty="0">
                          <a:latin typeface="Avenir Light" panose="020B0402020203020204" pitchFamily="34" charset="0"/>
                        </a:rPr>
                        <a:t>(+33 184887939)</a:t>
                      </a:r>
                      <a:endParaRPr lang="en-US" sz="13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20090939"/>
                  </a:ext>
                </a:extLst>
              </a:tr>
              <a:tr h="370840">
                <a:tc gridSpan="2">
                  <a:txBody>
                    <a:bodyPr/>
                    <a:lstStyle/>
                    <a:p>
                      <a:pPr algn="ctr"/>
                      <a:r>
                        <a:rPr lang="en-CA" sz="1500" kern="0" dirty="0">
                          <a:solidFill>
                            <a:prstClr val="white"/>
                          </a:solidFill>
                          <a:latin typeface="Avenir Light" panose="020B0402020203020204" pitchFamily="34" charset="0"/>
                          <a:cs typeface="Effra Light" panose="020B0403020203020204" pitchFamily="34" charset="0"/>
                        </a:rPr>
                        <a:t>Germany: </a:t>
                      </a:r>
                      <a:r>
                        <a:rPr lang="en-CA" sz="1500" b="1" kern="0" dirty="0">
                          <a:solidFill>
                            <a:prstClr val="white"/>
                          </a:solidFill>
                          <a:latin typeface="Avenir Light" panose="020B0402020203020204" pitchFamily="34" charset="0"/>
                          <a:cs typeface="Effra Light" panose="020B0403020203020204" pitchFamily="34" charset="0"/>
                        </a:rPr>
                        <a:t>0800-182-5841</a:t>
                      </a:r>
                      <a:br>
                        <a:rPr lang="en-CA" sz="1600" kern="0" dirty="0">
                          <a:solidFill>
                            <a:prstClr val="white"/>
                          </a:solidFill>
                          <a:latin typeface="Avenir Light" panose="020B0402020203020204" pitchFamily="34" charset="0"/>
                          <a:cs typeface="Effra Light" panose="020B0403020203020204" pitchFamily="34" charset="0"/>
                        </a:rPr>
                      </a:br>
                      <a:r>
                        <a:rPr lang="en-CA" sz="1300" kern="0" dirty="0">
                          <a:solidFill>
                            <a:prstClr val="white"/>
                          </a:solidFill>
                          <a:latin typeface="Avenir Light" panose="020B0402020203020204" pitchFamily="34" charset="0"/>
                          <a:cs typeface="Effra Light" panose="020B0403020203020204" pitchFamily="34" charset="0"/>
                        </a:rPr>
                        <a:t>(+49 </a:t>
                      </a:r>
                      <a:r>
                        <a:rPr lang="en-US" sz="1300" dirty="0">
                          <a:latin typeface="Avenir Light" panose="020B0402020203020204" pitchFamily="34" charset="0"/>
                        </a:rPr>
                        <a:t>305-679-5870)</a:t>
                      </a:r>
                      <a:endParaRPr lang="en-US" sz="13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extLst>
                  <a:ext uri="{0D108BD9-81ED-4DB2-BD59-A6C34878D82A}">
                    <a16:rowId xmlns:a16="http://schemas.microsoft.com/office/drawing/2014/main" val="63900593"/>
                  </a:ext>
                </a:extLst>
              </a:tr>
            </a:tbl>
          </a:graphicData>
        </a:graphic>
      </p:graphicFrame>
    </p:spTree>
    <p:extLst>
      <p:ext uri="{BB962C8B-B14F-4D97-AF65-F5344CB8AC3E}">
        <p14:creationId xmlns:p14="http://schemas.microsoft.com/office/powerpoint/2010/main" val="2517279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31743" r="8005" b="11314"/>
          <a:stretch/>
        </p:blipFill>
        <p:spPr>
          <a:xfrm>
            <a:off x="4862" y="0"/>
            <a:ext cx="12187137" cy="5029200"/>
          </a:xfrm>
          <a:prstGeom prst="rect">
            <a:avLst/>
          </a:prstGeom>
        </p:spPr>
      </p:pic>
      <p:sp>
        <p:nvSpPr>
          <p:cNvPr id="23" name="Rectangle 22"/>
          <p:cNvSpPr/>
          <p:nvPr/>
        </p:nvSpPr>
        <p:spPr>
          <a:xfrm>
            <a:off x="-3" y="0"/>
            <a:ext cx="8379915" cy="5029199"/>
          </a:xfrm>
          <a:prstGeom prst="rect">
            <a:avLst/>
          </a:prstGeom>
          <a:gradFill>
            <a:gsLst>
              <a:gs pos="56000">
                <a:srgbClr val="0000E1">
                  <a:alpha val="6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sp>
        <p:nvSpPr>
          <p:cNvPr id="32" name="Title 2"/>
          <p:cNvSpPr txBox="1">
            <a:spLocks/>
          </p:cNvSpPr>
          <p:nvPr/>
        </p:nvSpPr>
        <p:spPr>
          <a:xfrm>
            <a:off x="669673" y="1806229"/>
            <a:ext cx="6665624" cy="1869202"/>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85000"/>
              </a:lnSpc>
              <a:spcBef>
                <a:spcPct val="0"/>
              </a:spcBef>
              <a:spcAft>
                <a:spcPts val="0"/>
              </a:spcAft>
              <a:buClrTx/>
              <a:buSzTx/>
              <a:buFontTx/>
              <a:buNone/>
              <a:tabLst/>
              <a:defRPr/>
            </a:pPr>
            <a:r>
              <a:rPr kumimoji="0" lang="en-US" sz="440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Stability</a:t>
            </a:r>
            <a:endParaRPr kumimoji="0" lang="en-US" sz="240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sp>
        <p:nvSpPr>
          <p:cNvPr id="33" name="Rectangle 32"/>
          <p:cNvSpPr/>
          <p:nvPr/>
        </p:nvSpPr>
        <p:spPr>
          <a:xfrm>
            <a:off x="663276" y="2428936"/>
            <a:ext cx="4485088" cy="95410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Light" panose="020B0402020203020204" pitchFamily="34" charset="0"/>
                <a:cs typeface="Effra Light" panose="020B0403020203020204" pitchFamily="34" charset="0"/>
              </a:rPr>
              <a:t>Unprecedented Driver Quality and Reliability</a:t>
            </a:r>
            <a:r>
              <a:rPr kumimoji="0" lang="en-US" sz="2800" b="0" i="0" u="none" strike="noStrike" kern="0" cap="none" spc="0" normalizeH="0" baseline="30000" noProof="0" dirty="0">
                <a:ln>
                  <a:noFill/>
                </a:ln>
                <a:solidFill>
                  <a:srgbClr val="FFFFFF"/>
                </a:solidFill>
                <a:effectLst>
                  <a:outerShdw blurRad="50800" dist="38100" dir="2700000" algn="tl" rotWithShape="0">
                    <a:prstClr val="black">
                      <a:alpha val="40000"/>
                    </a:prstClr>
                  </a:outerShdw>
                </a:effectLst>
                <a:uLnTx/>
                <a:uFillTx/>
                <a:latin typeface="Avenir Light" panose="020B0402020203020204" pitchFamily="34" charset="0"/>
                <a:cs typeface="Effra Light" panose="020B0403020203020204" pitchFamily="34" charset="0"/>
              </a:rPr>
              <a:t>*</a:t>
            </a:r>
            <a:endParaRPr kumimoji="0" lang="en-US" sz="2800" b="0" i="0" u="none" strike="noStrike" kern="0" cap="none" spc="0" normalizeH="0" baseline="3000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Light" panose="020B0403020203020204" pitchFamily="34" charset="0"/>
            </a:endParaRPr>
          </a:p>
        </p:txBody>
      </p:sp>
      <p:sp>
        <p:nvSpPr>
          <p:cNvPr id="22" name="TextBox 21"/>
          <p:cNvSpPr txBox="1"/>
          <p:nvPr/>
        </p:nvSpPr>
        <p:spPr>
          <a:xfrm>
            <a:off x="604097" y="5833872"/>
            <a:ext cx="3681575" cy="3231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More OEM Platform Testing</a:t>
            </a:r>
            <a:r>
              <a:rPr kumimoji="0" lang="en-CA" sz="1500" b="0"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rPr>
              <a:t>*</a:t>
            </a:r>
          </a:p>
        </p:txBody>
      </p:sp>
      <p:sp>
        <p:nvSpPr>
          <p:cNvPr id="24" name="TextBox 23"/>
          <p:cNvSpPr txBox="1"/>
          <p:nvPr/>
        </p:nvSpPr>
        <p:spPr>
          <a:xfrm>
            <a:off x="1561458" y="5187018"/>
            <a:ext cx="175161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4800" b="0" i="0" u="none" strike="noStrike" kern="0" cap="none" spc="0" normalizeH="0" baseline="0" noProof="0" dirty="0">
                <a:ln>
                  <a:noFill/>
                </a:ln>
                <a:solidFill>
                  <a:srgbClr val="FFFFFF"/>
                </a:solidFill>
                <a:effectLst/>
                <a:uLnTx/>
                <a:uFillTx/>
                <a:latin typeface="Avenir" panose="020B0503020203020204" pitchFamily="34" charset="0"/>
                <a:cs typeface="Effra Light" panose="020B0403020203020204" pitchFamily="34" charset="0"/>
              </a:rPr>
              <a:t>2</a:t>
            </a:r>
            <a:r>
              <a:rPr kumimoji="0" lang="en-CA" sz="48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x</a:t>
            </a:r>
          </a:p>
        </p:txBody>
      </p:sp>
      <p:sp>
        <p:nvSpPr>
          <p:cNvPr id="28" name="TextBox 27"/>
          <p:cNvSpPr txBox="1"/>
          <p:nvPr/>
        </p:nvSpPr>
        <p:spPr>
          <a:xfrm>
            <a:off x="4255213" y="5833872"/>
            <a:ext cx="3681575" cy="3231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More ISV Certification Testing</a:t>
            </a:r>
            <a:r>
              <a:rPr kumimoji="0" lang="en-CA" sz="1500" b="0"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rPr>
              <a:t>*</a:t>
            </a:r>
          </a:p>
        </p:txBody>
      </p:sp>
      <p:sp>
        <p:nvSpPr>
          <p:cNvPr id="30" name="TextBox 29"/>
          <p:cNvSpPr txBox="1"/>
          <p:nvPr/>
        </p:nvSpPr>
        <p:spPr>
          <a:xfrm>
            <a:off x="5219165" y="5187018"/>
            <a:ext cx="175161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4800" b="0" i="0" u="none" strike="noStrike" kern="0" cap="none" spc="0" normalizeH="0" baseline="0" noProof="0" dirty="0">
                <a:ln>
                  <a:noFill/>
                </a:ln>
                <a:solidFill>
                  <a:srgbClr val="FFFFFF"/>
                </a:solidFill>
                <a:effectLst/>
                <a:uLnTx/>
                <a:uFillTx/>
                <a:latin typeface="Avenir" panose="020B0503020203020204" pitchFamily="34" charset="0"/>
                <a:cs typeface="Effra Light" panose="020B0403020203020204" pitchFamily="34" charset="0"/>
              </a:rPr>
              <a:t>3</a:t>
            </a:r>
            <a:r>
              <a:rPr kumimoji="0" lang="en-CA" sz="48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x</a:t>
            </a:r>
          </a:p>
        </p:txBody>
      </p:sp>
      <p:sp>
        <p:nvSpPr>
          <p:cNvPr id="35" name="TextBox 34"/>
          <p:cNvSpPr txBox="1"/>
          <p:nvPr/>
        </p:nvSpPr>
        <p:spPr>
          <a:xfrm>
            <a:off x="7908810" y="5833872"/>
            <a:ext cx="3681575" cy="3231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More Stress </a:t>
            </a:r>
            <a:r>
              <a:rPr lang="en-CA" sz="1500" kern="0" dirty="0">
                <a:solidFill>
                  <a:prstClr val="white"/>
                </a:solidFill>
                <a:latin typeface="Avenir Light" panose="020B0402020203020204" pitchFamily="34" charset="0"/>
                <a:cs typeface="Effra Light" panose="020B0403020203020204" pitchFamily="34" charset="0"/>
              </a:rPr>
              <a:t>Testing</a:t>
            </a:r>
            <a:r>
              <a:rPr kumimoji="0" lang="en-CA" sz="1500" b="0"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rPr>
              <a:t>*</a:t>
            </a:r>
          </a:p>
        </p:txBody>
      </p:sp>
      <p:sp>
        <p:nvSpPr>
          <p:cNvPr id="36" name="TextBox 35"/>
          <p:cNvSpPr txBox="1"/>
          <p:nvPr/>
        </p:nvSpPr>
        <p:spPr>
          <a:xfrm>
            <a:off x="8881411" y="5187018"/>
            <a:ext cx="1751613"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CA" sz="4800" b="0" i="0" u="none" strike="noStrike" kern="0" cap="none" spc="0" normalizeH="0" baseline="0" noProof="0" dirty="0">
                <a:ln>
                  <a:noFill/>
                </a:ln>
                <a:solidFill>
                  <a:srgbClr val="FFFFFF"/>
                </a:solidFill>
                <a:effectLst/>
                <a:uLnTx/>
                <a:uFillTx/>
                <a:latin typeface="Avenir" panose="020B0503020203020204" pitchFamily="34" charset="0"/>
                <a:cs typeface="Effra Light" panose="020B0403020203020204" pitchFamily="34" charset="0"/>
              </a:rPr>
              <a:t>1.5</a:t>
            </a:r>
            <a:r>
              <a:rPr kumimoji="0" lang="en-CA" sz="4800" b="0" i="0" u="none" strike="noStrike" kern="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x</a:t>
            </a:r>
          </a:p>
        </p:txBody>
      </p:sp>
      <p:sp>
        <p:nvSpPr>
          <p:cNvPr id="37" name="Title 2"/>
          <p:cNvSpPr txBox="1">
            <a:spLocks/>
          </p:cNvSpPr>
          <p:nvPr/>
        </p:nvSpPr>
        <p:spPr>
          <a:xfrm>
            <a:off x="3264939" y="6375109"/>
            <a:ext cx="5662122" cy="13157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defRPr/>
            </a:pPr>
            <a:r>
              <a:rPr kumimoji="0" lang="en-US" sz="800" b="0" i="0" u="none" strike="noStrike" kern="120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*2016 AMD internal data,</a:t>
            </a:r>
            <a:r>
              <a:rPr kumimoji="0" lang="en-US" sz="800" b="0" i="0" u="none" strike="noStrike" kern="1200" cap="none" spc="0" normalizeH="0" noProof="0" dirty="0">
                <a:ln>
                  <a:noFill/>
                </a:ln>
                <a:solidFill>
                  <a:srgbClr val="FFFFFF"/>
                </a:solidFill>
                <a:effectLst/>
                <a:uLnTx/>
                <a:uFillTx/>
                <a:latin typeface="Avenir Light" panose="020B0402020203020204" pitchFamily="34" charset="0"/>
                <a:cs typeface="Effra Light" panose="020B0403020203020204" pitchFamily="34" charset="0"/>
              </a:rPr>
              <a:t> </a:t>
            </a:r>
            <a:r>
              <a:rPr kumimoji="0" lang="en-US" sz="800" b="0" i="0" u="none" strike="noStrike" kern="120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testing</a:t>
            </a:r>
            <a:r>
              <a:rPr lang="en-US" sz="800" spc="0" dirty="0">
                <a:solidFill>
                  <a:srgbClr val="FFFFFF"/>
                </a:solidFill>
                <a:latin typeface="Avenir Light" panose="020B0402020203020204" pitchFamily="34" charset="0"/>
                <a:cs typeface="Effra Light" panose="020B0403020203020204" pitchFamily="34" charset="0"/>
              </a:rPr>
              <a:t> of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Software Enterprise Drivers compared to AMD FirePro</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drivers  </a:t>
            </a:r>
            <a:r>
              <a:rPr kumimoji="0" lang="en-US" sz="800" b="0" i="0" u="none" strike="noStrike" kern="1200" cap="none" spc="0" normalizeH="0" baseline="0" noProof="0" dirty="0">
                <a:ln>
                  <a:noFill/>
                </a:ln>
                <a:solidFill>
                  <a:srgbClr val="FFFFFF"/>
                </a:solidFill>
                <a:effectLst/>
                <a:uLnTx/>
                <a:uFillTx/>
                <a:latin typeface="Avenir Light" panose="020B0402020203020204" pitchFamily="34" charset="0"/>
                <a:cs typeface="Effra Light" panose="020B0403020203020204" pitchFamily="34" charset="0"/>
              </a:rPr>
              <a:t> </a:t>
            </a:r>
          </a:p>
        </p:txBody>
      </p:sp>
      <p:grpSp>
        <p:nvGrpSpPr>
          <p:cNvPr id="19" name="Group 18"/>
          <p:cNvGrpSpPr/>
          <p:nvPr/>
        </p:nvGrpSpPr>
        <p:grpSpPr>
          <a:xfrm>
            <a:off x="4205584" y="5155367"/>
            <a:ext cx="3778774" cy="1097280"/>
            <a:chOff x="4438196" y="4235724"/>
            <a:chExt cx="1503116" cy="326812"/>
          </a:xfrm>
        </p:grpSpPr>
        <p:cxnSp>
          <p:nvCxnSpPr>
            <p:cNvPr id="25" name="Straight Connector 24"/>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spTree>
    <p:extLst>
      <p:ext uri="{BB962C8B-B14F-4D97-AF65-F5344CB8AC3E}">
        <p14:creationId xmlns:p14="http://schemas.microsoft.com/office/powerpoint/2010/main" val="3233445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667657" y="5839977"/>
            <a:ext cx="3537927" cy="553998"/>
          </a:xfrm>
          <a:prstGeom prst="rect">
            <a:avLst/>
          </a:prstGeom>
          <a:noFill/>
        </p:spPr>
        <p:txBody>
          <a:bodyPr wrap="square" rtlCol="0">
            <a:spAutoFit/>
          </a:bodyPr>
          <a:lstStyle/>
          <a:p>
            <a:pPr lvl="0" algn="ctr">
              <a:defRPr/>
            </a:pPr>
            <a:r>
              <a:rPr kumimoji="0" lang="en-CA" sz="1500" b="0" i="0" u="none" strike="noStrike" kern="0" cap="none" spc="0" normalizeH="0" baseline="0" noProof="0" dirty="0">
                <a:ln>
                  <a:noFill/>
                </a:ln>
                <a:solidFill>
                  <a:prstClr val="white"/>
                </a:solidFill>
                <a:effectLst/>
                <a:uLnTx/>
                <a:uFillTx/>
                <a:latin typeface="Avenir Light" panose="020B0402020203020204" pitchFamily="34" charset="0"/>
                <a:cs typeface="Effra Light" panose="020B0403020203020204" pitchFamily="34" charset="0"/>
              </a:rPr>
              <a:t>Supports</a:t>
            </a:r>
            <a:r>
              <a:rPr lang="en-CA" sz="1500" kern="0" dirty="0">
                <a:solidFill>
                  <a:prstClr val="white"/>
                </a:solidFill>
                <a:latin typeface="Avenir Light" panose="020B0402020203020204" pitchFamily="34" charset="0"/>
                <a:cs typeface="Effra Light" panose="020B0403020203020204" pitchFamily="34" charset="0"/>
              </a:rPr>
              <a:t> Select Radeon</a:t>
            </a:r>
            <a:r>
              <a:rPr lang="en-CA" sz="1500" kern="0" baseline="30000" dirty="0">
                <a:solidFill>
                  <a:prstClr val="white"/>
                </a:solidFill>
                <a:latin typeface="Avenir Light" panose="020B0402020203020204" pitchFamily="34" charset="0"/>
                <a:cs typeface="Effra Light" panose="020B0403020203020204" pitchFamily="34" charset="0"/>
              </a:rPr>
              <a:t>™</a:t>
            </a:r>
            <a:r>
              <a:rPr lang="en-CA" sz="1500" kern="0" dirty="0">
                <a:solidFill>
                  <a:prstClr val="white"/>
                </a:solidFill>
                <a:latin typeface="Avenir Light" panose="020B0402020203020204" pitchFamily="34" charset="0"/>
                <a:cs typeface="Effra Light" panose="020B0403020203020204" pitchFamily="34" charset="0"/>
              </a:rPr>
              <a:t> Pro, Radeon</a:t>
            </a:r>
            <a:r>
              <a:rPr lang="en-CA" sz="1500" kern="0" baseline="30000" dirty="0">
                <a:solidFill>
                  <a:prstClr val="white"/>
                </a:solidFill>
                <a:latin typeface="Avenir Light" panose="020B0402020203020204" pitchFamily="34" charset="0"/>
                <a:cs typeface="Effra Light" panose="020B0403020203020204" pitchFamily="34" charset="0"/>
              </a:rPr>
              <a:t>™</a:t>
            </a:r>
            <a:r>
              <a:rPr lang="en-CA" sz="1500" kern="0" dirty="0">
                <a:solidFill>
                  <a:prstClr val="white"/>
                </a:solidFill>
                <a:latin typeface="Avenir Light" panose="020B0402020203020204" pitchFamily="34" charset="0"/>
                <a:cs typeface="Effra Light" panose="020B0403020203020204" pitchFamily="34" charset="0"/>
              </a:rPr>
              <a:t>, and AMD FirePro</a:t>
            </a:r>
            <a:r>
              <a:rPr lang="en-CA" sz="1500" kern="0" baseline="30000" dirty="0">
                <a:solidFill>
                  <a:prstClr val="white"/>
                </a:solidFill>
                <a:latin typeface="Avenir Light" panose="020B0402020203020204" pitchFamily="34" charset="0"/>
                <a:cs typeface="Effra Light" panose="020B0403020203020204" pitchFamily="34" charset="0"/>
              </a:rPr>
              <a:t>™ </a:t>
            </a:r>
            <a:r>
              <a:rPr lang="en-CA" sz="1500" kern="0" dirty="0">
                <a:solidFill>
                  <a:prstClr val="white"/>
                </a:solidFill>
                <a:latin typeface="Avenir Light" panose="020B0402020203020204" pitchFamily="34" charset="0"/>
                <a:cs typeface="Effra Light" panose="020B0403020203020204" pitchFamily="34" charset="0"/>
              </a:rPr>
              <a:t>Graphics</a:t>
            </a:r>
            <a:endParaRPr kumimoji="0" lang="en-CA" sz="1500" b="0"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endParaRPr>
          </a:p>
        </p:txBody>
      </p:sp>
      <p:sp>
        <p:nvSpPr>
          <p:cNvPr id="28" name="TextBox 27"/>
          <p:cNvSpPr txBox="1"/>
          <p:nvPr/>
        </p:nvSpPr>
        <p:spPr>
          <a:xfrm>
            <a:off x="4255213" y="5839977"/>
            <a:ext cx="3681575" cy="323165"/>
          </a:xfrm>
          <a:prstGeom prst="rect">
            <a:avLst/>
          </a:prstGeom>
          <a:noFill/>
        </p:spPr>
        <p:txBody>
          <a:bodyPr wrap="square" rtlCol="0">
            <a:spAutoFit/>
          </a:bodyPr>
          <a:lstStyle/>
          <a:p>
            <a:pPr algn="ctr">
              <a:defRPr/>
            </a:pPr>
            <a:r>
              <a:rPr lang="en-CA" sz="1500" kern="0" dirty="0">
                <a:solidFill>
                  <a:prstClr val="white"/>
                </a:solidFill>
                <a:latin typeface="Avenir Light" panose="020B0402020203020204" pitchFamily="34" charset="0"/>
                <a:cs typeface="Effra Light" panose="020B0403020203020204" pitchFamily="34" charset="0"/>
              </a:rPr>
              <a:t>Simplify Deployment</a:t>
            </a:r>
            <a:endParaRPr lang="en-CA" sz="1500" kern="0" baseline="30000" dirty="0">
              <a:solidFill>
                <a:prstClr val="white"/>
              </a:solidFill>
              <a:latin typeface="Avenir Light" panose="020B0402020203020204" pitchFamily="34" charset="0"/>
              <a:cs typeface="Effra Light" panose="020B0403020203020204" pitchFamily="34" charset="0"/>
            </a:endParaRPr>
          </a:p>
        </p:txBody>
      </p:sp>
      <p:sp>
        <p:nvSpPr>
          <p:cNvPr id="35" name="TextBox 34"/>
          <p:cNvSpPr txBox="1"/>
          <p:nvPr/>
        </p:nvSpPr>
        <p:spPr>
          <a:xfrm>
            <a:off x="7984357" y="5839977"/>
            <a:ext cx="3543390" cy="323165"/>
          </a:xfrm>
          <a:prstGeom prst="rect">
            <a:avLst/>
          </a:prstGeom>
          <a:noFill/>
        </p:spPr>
        <p:txBody>
          <a:bodyPr wrap="square" rtlCol="0">
            <a:spAutoFit/>
          </a:bodyPr>
          <a:lstStyle/>
          <a:p>
            <a:pPr lvl="0" algn="ctr">
              <a:defRPr/>
            </a:pPr>
            <a:r>
              <a:rPr lang="en-US" sz="1500" dirty="0">
                <a:latin typeface="Avenir Light" panose="020B0402020203020204" pitchFamily="34" charset="0"/>
              </a:rPr>
              <a:t>Stability, Reliability, and Security</a:t>
            </a:r>
            <a:endParaRPr kumimoji="0" lang="en-CA" sz="1500" b="0" i="0" u="none" strike="noStrike" kern="0" cap="none" spc="0" normalizeH="0" baseline="30000" noProof="0" dirty="0">
              <a:ln>
                <a:noFill/>
              </a:ln>
              <a:solidFill>
                <a:prstClr val="white"/>
              </a:solidFill>
              <a:effectLst/>
              <a:uLnTx/>
              <a:uFillTx/>
              <a:latin typeface="Avenir Light" panose="020B0402020203020204" pitchFamily="34" charset="0"/>
              <a:cs typeface="Effra Light" panose="020B0403020203020204" pitchFamily="34" charset="0"/>
            </a:endParaRPr>
          </a:p>
        </p:txBody>
      </p:sp>
      <p:grpSp>
        <p:nvGrpSpPr>
          <p:cNvPr id="19" name="Group 18"/>
          <p:cNvGrpSpPr/>
          <p:nvPr/>
        </p:nvGrpSpPr>
        <p:grpSpPr>
          <a:xfrm>
            <a:off x="4205584" y="5155367"/>
            <a:ext cx="3778774" cy="1097280"/>
            <a:chOff x="4438196" y="4235724"/>
            <a:chExt cx="1503116" cy="326812"/>
          </a:xfrm>
        </p:grpSpPr>
        <p:cxnSp>
          <p:nvCxnSpPr>
            <p:cNvPr id="25" name="Straight Connector 24"/>
            <p:cNvCxnSpPr/>
            <p:nvPr/>
          </p:nvCxnSpPr>
          <p:spPr>
            <a:xfrm>
              <a:off x="5941312"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438196" y="4235724"/>
              <a:ext cx="0" cy="326812"/>
            </a:xfrm>
            <a:prstGeom prst="line">
              <a:avLst/>
            </a:prstGeom>
            <a:ln>
              <a:gradFill>
                <a:gsLst>
                  <a:gs pos="0">
                    <a:schemeClr val="accent2">
                      <a:alpha val="0"/>
                    </a:schemeClr>
                  </a:gs>
                  <a:gs pos="20000">
                    <a:schemeClr val="bg2">
                      <a:alpha val="50000"/>
                    </a:schemeClr>
                  </a:gs>
                  <a:gs pos="80000">
                    <a:schemeClr val="bg2">
                      <a:alpha val="50000"/>
                    </a:schemeClr>
                  </a:gs>
                  <a:gs pos="100000">
                    <a:schemeClr val="bg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 y="-1"/>
            <a:ext cx="12192003" cy="5033797"/>
            <a:chOff x="-3" y="-1"/>
            <a:chExt cx="12192003" cy="5033797"/>
          </a:xfrm>
        </p:grpSpPr>
        <p:pic>
          <p:nvPicPr>
            <p:cNvPr id="12" name="Picture 11"/>
            <p:cNvPicPr>
              <a:picLocks noChangeAspect="1"/>
            </p:cNvPicPr>
            <p:nvPr/>
          </p:nvPicPr>
          <p:blipFill rotWithShape="1">
            <a:blip r:embed="rId3"/>
            <a:srcRect l="25437" r="23801"/>
            <a:stretch/>
          </p:blipFill>
          <p:spPr>
            <a:xfrm>
              <a:off x="4205579" y="0"/>
              <a:ext cx="3778771" cy="5033796"/>
            </a:xfrm>
            <a:prstGeom prst="rect">
              <a:avLst/>
            </a:prstGeom>
          </p:spPr>
        </p:pic>
        <p:pic>
          <p:nvPicPr>
            <p:cNvPr id="5" name="Picture 4"/>
            <p:cNvPicPr>
              <a:picLocks noChangeAspect="1"/>
            </p:cNvPicPr>
            <p:nvPr/>
          </p:nvPicPr>
          <p:blipFill rotWithShape="1">
            <a:blip r:embed="rId4"/>
            <a:srcRect l="12947" r="30519"/>
            <a:stretch/>
          </p:blipFill>
          <p:spPr>
            <a:xfrm>
              <a:off x="-3" y="-1"/>
              <a:ext cx="4205587" cy="5029199"/>
            </a:xfrm>
            <a:prstGeom prst="rect">
              <a:avLst/>
            </a:prstGeom>
          </p:spPr>
        </p:pic>
        <p:pic>
          <p:nvPicPr>
            <p:cNvPr id="7" name="Picture 6"/>
            <p:cNvPicPr>
              <a:picLocks noChangeAspect="1"/>
            </p:cNvPicPr>
            <p:nvPr/>
          </p:nvPicPr>
          <p:blipFill rotWithShape="1">
            <a:blip r:embed="rId5"/>
            <a:srcRect l="22950" r="20693"/>
            <a:stretch/>
          </p:blipFill>
          <p:spPr>
            <a:xfrm flipH="1">
              <a:off x="7984357" y="2"/>
              <a:ext cx="4207643" cy="5029196"/>
            </a:xfrm>
            <a:prstGeom prst="rect">
              <a:avLst/>
            </a:prstGeom>
          </p:spPr>
        </p:pic>
        <p:sp>
          <p:nvSpPr>
            <p:cNvPr id="23" name="Rectangle 22"/>
            <p:cNvSpPr/>
            <p:nvPr/>
          </p:nvSpPr>
          <p:spPr>
            <a:xfrm>
              <a:off x="7984350" y="0"/>
              <a:ext cx="4207649" cy="5029199"/>
            </a:xfrm>
            <a:prstGeom prst="rect">
              <a:avLst/>
            </a:prstGeom>
            <a:gradFill>
              <a:gsLst>
                <a:gs pos="80000">
                  <a:srgbClr val="0000E1">
                    <a:alpha val="6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endParaRPr>
            </a:p>
          </p:txBody>
        </p:sp>
        <p:cxnSp>
          <p:nvCxnSpPr>
            <p:cNvPr id="20" name="Straight Connector 19"/>
            <p:cNvCxnSpPr>
              <a:cxnSpLocks/>
            </p:cNvCxnSpPr>
            <p:nvPr/>
          </p:nvCxnSpPr>
          <p:spPr>
            <a:xfrm rot="5400000">
              <a:off x="5469758" y="2514600"/>
              <a:ext cx="50292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p:nvCxnSpPr>
          <p:spPr>
            <a:xfrm rot="5400000">
              <a:off x="1690984" y="2514600"/>
              <a:ext cx="50292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892186" y="5286173"/>
            <a:ext cx="3088868" cy="509963"/>
            <a:chOff x="832421" y="5715844"/>
            <a:chExt cx="3088868" cy="509963"/>
          </a:xfrm>
        </p:grpSpPr>
        <p:sp>
          <p:nvSpPr>
            <p:cNvPr id="86" name="Rectangle 85"/>
            <p:cNvSpPr/>
            <p:nvPr/>
          </p:nvSpPr>
          <p:spPr>
            <a:xfrm>
              <a:off x="2143039" y="5837320"/>
              <a:ext cx="700142" cy="258292"/>
            </a:xfrm>
            <a:prstGeom prst="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Rectangle 12"/>
            <p:cNvSpPr/>
            <p:nvPr/>
          </p:nvSpPr>
          <p:spPr>
            <a:xfrm>
              <a:off x="892724" y="5836929"/>
              <a:ext cx="700142" cy="258292"/>
            </a:xfrm>
            <a:prstGeom prst="rect">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43" name="Group 4"/>
            <p:cNvGrpSpPr>
              <a:grpSpLocks noChangeAspect="1"/>
            </p:cNvGrpSpPr>
            <p:nvPr/>
          </p:nvGrpSpPr>
          <p:grpSpPr bwMode="auto">
            <a:xfrm>
              <a:off x="2085275" y="5801069"/>
              <a:ext cx="795504" cy="383244"/>
              <a:chOff x="5230" y="1668"/>
              <a:chExt cx="1974" cy="951"/>
            </a:xfrm>
          </p:grpSpPr>
          <p:sp>
            <p:nvSpPr>
              <p:cNvPr id="52" name="Freeform 7"/>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3" name="Freeform 8"/>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4" name="Freeform 9"/>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5" name="Freeform 10"/>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6" name="Freeform 11"/>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7" name="Freeform 12"/>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8" name="Freeform 13"/>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59" name="Freeform 14"/>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0" name="Freeform 15"/>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1" name="Freeform 16"/>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2" name="Freeform 17"/>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3" name="Freeform 18"/>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4" name="Freeform 19"/>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5" name="Freeform 20"/>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6" name="Freeform 21"/>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67" name="Freeform 22"/>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sp>
          <p:nvSpPr>
            <p:cNvPr id="44" name="Rectangle 43"/>
            <p:cNvSpPr/>
            <p:nvPr/>
          </p:nvSpPr>
          <p:spPr>
            <a:xfrm>
              <a:off x="2930559" y="5761859"/>
              <a:ext cx="357790"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grpSp>
          <p:nvGrpSpPr>
            <p:cNvPr id="45" name="Group 44"/>
            <p:cNvGrpSpPr/>
            <p:nvPr/>
          </p:nvGrpSpPr>
          <p:grpSpPr>
            <a:xfrm>
              <a:off x="3338130" y="5715844"/>
              <a:ext cx="583159" cy="476787"/>
              <a:chOff x="6089651" y="1012826"/>
              <a:chExt cx="1227138" cy="1003300"/>
            </a:xfrm>
          </p:grpSpPr>
          <p:sp>
            <p:nvSpPr>
              <p:cNvPr id="46" name="Freeform 5"/>
              <p:cNvSpPr>
                <a:spLocks noEditPoints="1"/>
              </p:cNvSpPr>
              <p:nvPr/>
            </p:nvSpPr>
            <p:spPr bwMode="auto">
              <a:xfrm>
                <a:off x="7105651" y="1089026"/>
                <a:ext cx="211138" cy="896938"/>
              </a:xfrm>
              <a:custGeom>
                <a:avLst/>
                <a:gdLst>
                  <a:gd name="T0" fmla="*/ 90 w 90"/>
                  <a:gd name="T1" fmla="*/ 58 h 381"/>
                  <a:gd name="T2" fmla="*/ 90 w 90"/>
                  <a:gd name="T3" fmla="*/ 327 h 381"/>
                  <a:gd name="T4" fmla="*/ 0 w 90"/>
                  <a:gd name="T5" fmla="*/ 381 h 381"/>
                  <a:gd name="T6" fmla="*/ 0 w 90"/>
                  <a:gd name="T7" fmla="*/ 34 h 381"/>
                  <a:gd name="T8" fmla="*/ 0 w 90"/>
                  <a:gd name="T9" fmla="*/ 0 h 381"/>
                  <a:gd name="T10" fmla="*/ 90 w 90"/>
                  <a:gd name="T11" fmla="*/ 58 h 381"/>
                  <a:gd name="T12" fmla="*/ 72 w 90"/>
                  <a:gd name="T13" fmla="*/ 195 h 381"/>
                  <a:gd name="T14" fmla="*/ 72 w 90"/>
                  <a:gd name="T15" fmla="*/ 195 h 381"/>
                  <a:gd name="T16" fmla="*/ 70 w 90"/>
                  <a:gd name="T17" fmla="*/ 191 h 381"/>
                  <a:gd name="T18" fmla="*/ 19 w 90"/>
                  <a:gd name="T19" fmla="*/ 191 h 381"/>
                  <a:gd name="T20" fmla="*/ 17 w 90"/>
                  <a:gd name="T21" fmla="*/ 195 h 381"/>
                  <a:gd name="T22" fmla="*/ 17 w 90"/>
                  <a:gd name="T23" fmla="*/ 195 h 381"/>
                  <a:gd name="T24" fmla="*/ 19 w 90"/>
                  <a:gd name="T25" fmla="*/ 199 h 381"/>
                  <a:gd name="T26" fmla="*/ 70 w 90"/>
                  <a:gd name="T27" fmla="*/ 199 h 381"/>
                  <a:gd name="T28" fmla="*/ 72 w 90"/>
                  <a:gd name="T29" fmla="*/ 195 h 381"/>
                  <a:gd name="T30" fmla="*/ 72 w 90"/>
                  <a:gd name="T31" fmla="*/ 158 h 381"/>
                  <a:gd name="T32" fmla="*/ 70 w 90"/>
                  <a:gd name="T33" fmla="*/ 154 h 381"/>
                  <a:gd name="T34" fmla="*/ 20 w 90"/>
                  <a:gd name="T35" fmla="*/ 152 h 381"/>
                  <a:gd name="T36" fmla="*/ 18 w 90"/>
                  <a:gd name="T37" fmla="*/ 156 h 381"/>
                  <a:gd name="T38" fmla="*/ 18 w 90"/>
                  <a:gd name="T39" fmla="*/ 157 h 381"/>
                  <a:gd name="T40" fmla="*/ 19 w 90"/>
                  <a:gd name="T41" fmla="*/ 161 h 381"/>
                  <a:gd name="T42" fmla="*/ 70 w 90"/>
                  <a:gd name="T43" fmla="*/ 163 h 381"/>
                  <a:gd name="T44" fmla="*/ 72 w 90"/>
                  <a:gd name="T45" fmla="*/ 159 h 381"/>
                  <a:gd name="T46" fmla="*/ 72 w 90"/>
                  <a:gd name="T47" fmla="*/ 158 h 381"/>
                  <a:gd name="T48" fmla="*/ 71 w 90"/>
                  <a:gd name="T49" fmla="*/ 241 h 381"/>
                  <a:gd name="T50" fmla="*/ 72 w 90"/>
                  <a:gd name="T51" fmla="*/ 237 h 381"/>
                  <a:gd name="T52" fmla="*/ 72 w 90"/>
                  <a:gd name="T53" fmla="*/ 237 h 381"/>
                  <a:gd name="T54" fmla="*/ 70 w 90"/>
                  <a:gd name="T55" fmla="*/ 233 h 381"/>
                  <a:gd name="T56" fmla="*/ 19 w 90"/>
                  <a:gd name="T57" fmla="*/ 238 h 381"/>
                  <a:gd name="T58" fmla="*/ 18 w 90"/>
                  <a:gd name="T59" fmla="*/ 242 h 381"/>
                  <a:gd name="T60" fmla="*/ 18 w 90"/>
                  <a:gd name="T61" fmla="*/ 243 h 381"/>
                  <a:gd name="T62" fmla="*/ 20 w 90"/>
                  <a:gd name="T63" fmla="*/ 246 h 381"/>
                  <a:gd name="T64" fmla="*/ 71 w 90"/>
                  <a:gd name="T65" fmla="*/ 241 h 381"/>
                  <a:gd name="T66" fmla="*/ 72 w 90"/>
                  <a:gd name="T67" fmla="*/ 120 h 381"/>
                  <a:gd name="T68" fmla="*/ 71 w 90"/>
                  <a:gd name="T69" fmla="*/ 116 h 381"/>
                  <a:gd name="T70" fmla="*/ 20 w 90"/>
                  <a:gd name="T71" fmla="*/ 110 h 381"/>
                  <a:gd name="T72" fmla="*/ 18 w 90"/>
                  <a:gd name="T73" fmla="*/ 114 h 381"/>
                  <a:gd name="T74" fmla="*/ 18 w 90"/>
                  <a:gd name="T75" fmla="*/ 114 h 381"/>
                  <a:gd name="T76" fmla="*/ 19 w 90"/>
                  <a:gd name="T77" fmla="*/ 118 h 381"/>
                  <a:gd name="T78" fmla="*/ 70 w 90"/>
                  <a:gd name="T79" fmla="*/ 124 h 381"/>
                  <a:gd name="T80" fmla="*/ 72 w 90"/>
                  <a:gd name="T81" fmla="*/ 120 h 381"/>
                  <a:gd name="T82" fmla="*/ 72 w 90"/>
                  <a:gd name="T83" fmla="*/ 83 h 381"/>
                  <a:gd name="T84" fmla="*/ 71 w 90"/>
                  <a:gd name="T85" fmla="*/ 79 h 381"/>
                  <a:gd name="T86" fmla="*/ 21 w 90"/>
                  <a:gd name="T87" fmla="*/ 69 h 381"/>
                  <a:gd name="T88" fmla="*/ 18 w 90"/>
                  <a:gd name="T89" fmla="*/ 73 h 381"/>
                  <a:gd name="T90" fmla="*/ 18 w 90"/>
                  <a:gd name="T91" fmla="*/ 73 h 381"/>
                  <a:gd name="T92" fmla="*/ 19 w 90"/>
                  <a:gd name="T93" fmla="*/ 77 h 381"/>
                  <a:gd name="T94" fmla="*/ 69 w 90"/>
                  <a:gd name="T95" fmla="*/ 87 h 381"/>
                  <a:gd name="T96" fmla="*/ 72 w 90"/>
                  <a:gd name="T97" fmla="*/ 83 h 381"/>
                  <a:gd name="T98" fmla="*/ 71 w 90"/>
                  <a:gd name="T99" fmla="*/ 278 h 381"/>
                  <a:gd name="T100" fmla="*/ 71 w 90"/>
                  <a:gd name="T101" fmla="*/ 274 h 381"/>
                  <a:gd name="T102" fmla="*/ 71 w 90"/>
                  <a:gd name="T103" fmla="*/ 274 h 381"/>
                  <a:gd name="T104" fmla="*/ 69 w 90"/>
                  <a:gd name="T105" fmla="*/ 270 h 381"/>
                  <a:gd name="T106" fmla="*/ 19 w 90"/>
                  <a:gd name="T107" fmla="*/ 282 h 381"/>
                  <a:gd name="T108" fmla="*/ 18 w 90"/>
                  <a:gd name="T109" fmla="*/ 287 h 381"/>
                  <a:gd name="T110" fmla="*/ 18 w 90"/>
                  <a:gd name="T111" fmla="*/ 287 h 381"/>
                  <a:gd name="T112" fmla="*/ 21 w 90"/>
                  <a:gd name="T113" fmla="*/ 290 h 381"/>
                  <a:gd name="T114" fmla="*/ 71 w 90"/>
                  <a:gd name="T115" fmla="*/ 27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381">
                    <a:moveTo>
                      <a:pt x="90" y="58"/>
                    </a:moveTo>
                    <a:cubicBezTo>
                      <a:pt x="90" y="327"/>
                      <a:pt x="90" y="327"/>
                      <a:pt x="90" y="327"/>
                    </a:cubicBezTo>
                    <a:cubicBezTo>
                      <a:pt x="0" y="381"/>
                      <a:pt x="0" y="381"/>
                      <a:pt x="0" y="381"/>
                    </a:cubicBezTo>
                    <a:cubicBezTo>
                      <a:pt x="0" y="34"/>
                      <a:pt x="0" y="34"/>
                      <a:pt x="0" y="34"/>
                    </a:cubicBezTo>
                    <a:cubicBezTo>
                      <a:pt x="0" y="0"/>
                      <a:pt x="0" y="0"/>
                      <a:pt x="0" y="0"/>
                    </a:cubicBezTo>
                    <a:lnTo>
                      <a:pt x="90" y="58"/>
                    </a:lnTo>
                    <a:close/>
                    <a:moveTo>
                      <a:pt x="72" y="195"/>
                    </a:moveTo>
                    <a:cubicBezTo>
                      <a:pt x="72" y="195"/>
                      <a:pt x="72" y="195"/>
                      <a:pt x="72" y="195"/>
                    </a:cubicBezTo>
                    <a:cubicBezTo>
                      <a:pt x="72" y="193"/>
                      <a:pt x="71" y="191"/>
                      <a:pt x="70" y="191"/>
                    </a:cubicBezTo>
                    <a:cubicBezTo>
                      <a:pt x="19" y="191"/>
                      <a:pt x="19" y="191"/>
                      <a:pt x="19" y="191"/>
                    </a:cubicBezTo>
                    <a:cubicBezTo>
                      <a:pt x="18" y="191"/>
                      <a:pt x="17" y="193"/>
                      <a:pt x="17" y="195"/>
                    </a:cubicBezTo>
                    <a:cubicBezTo>
                      <a:pt x="17" y="195"/>
                      <a:pt x="17" y="195"/>
                      <a:pt x="17" y="195"/>
                    </a:cubicBezTo>
                    <a:cubicBezTo>
                      <a:pt x="17" y="197"/>
                      <a:pt x="18" y="199"/>
                      <a:pt x="19" y="199"/>
                    </a:cubicBezTo>
                    <a:cubicBezTo>
                      <a:pt x="70" y="199"/>
                      <a:pt x="70" y="199"/>
                      <a:pt x="70" y="199"/>
                    </a:cubicBezTo>
                    <a:cubicBezTo>
                      <a:pt x="71" y="199"/>
                      <a:pt x="72" y="197"/>
                      <a:pt x="72" y="195"/>
                    </a:cubicBezTo>
                    <a:close/>
                    <a:moveTo>
                      <a:pt x="72" y="158"/>
                    </a:moveTo>
                    <a:cubicBezTo>
                      <a:pt x="72" y="156"/>
                      <a:pt x="71" y="154"/>
                      <a:pt x="70" y="154"/>
                    </a:cubicBezTo>
                    <a:cubicBezTo>
                      <a:pt x="20" y="152"/>
                      <a:pt x="20" y="152"/>
                      <a:pt x="20" y="152"/>
                    </a:cubicBezTo>
                    <a:cubicBezTo>
                      <a:pt x="19" y="152"/>
                      <a:pt x="18" y="154"/>
                      <a:pt x="18" y="156"/>
                    </a:cubicBezTo>
                    <a:cubicBezTo>
                      <a:pt x="18" y="157"/>
                      <a:pt x="18" y="157"/>
                      <a:pt x="18" y="157"/>
                    </a:cubicBezTo>
                    <a:cubicBezTo>
                      <a:pt x="17" y="159"/>
                      <a:pt x="18" y="161"/>
                      <a:pt x="19" y="161"/>
                    </a:cubicBezTo>
                    <a:cubicBezTo>
                      <a:pt x="70" y="163"/>
                      <a:pt x="70" y="163"/>
                      <a:pt x="70" y="163"/>
                    </a:cubicBezTo>
                    <a:cubicBezTo>
                      <a:pt x="71" y="163"/>
                      <a:pt x="72" y="161"/>
                      <a:pt x="72" y="159"/>
                    </a:cubicBezTo>
                    <a:lnTo>
                      <a:pt x="72" y="158"/>
                    </a:lnTo>
                    <a:close/>
                    <a:moveTo>
                      <a:pt x="71" y="241"/>
                    </a:moveTo>
                    <a:cubicBezTo>
                      <a:pt x="72" y="241"/>
                      <a:pt x="72" y="240"/>
                      <a:pt x="72" y="237"/>
                    </a:cubicBezTo>
                    <a:cubicBezTo>
                      <a:pt x="72" y="237"/>
                      <a:pt x="72" y="237"/>
                      <a:pt x="72" y="237"/>
                    </a:cubicBezTo>
                    <a:cubicBezTo>
                      <a:pt x="72" y="235"/>
                      <a:pt x="71" y="233"/>
                      <a:pt x="70" y="233"/>
                    </a:cubicBezTo>
                    <a:cubicBezTo>
                      <a:pt x="19" y="238"/>
                      <a:pt x="19" y="238"/>
                      <a:pt x="19" y="238"/>
                    </a:cubicBezTo>
                    <a:cubicBezTo>
                      <a:pt x="18" y="238"/>
                      <a:pt x="17" y="240"/>
                      <a:pt x="18" y="242"/>
                    </a:cubicBezTo>
                    <a:cubicBezTo>
                      <a:pt x="18" y="243"/>
                      <a:pt x="18" y="243"/>
                      <a:pt x="18" y="243"/>
                    </a:cubicBezTo>
                    <a:cubicBezTo>
                      <a:pt x="18" y="245"/>
                      <a:pt x="19" y="246"/>
                      <a:pt x="20" y="246"/>
                    </a:cubicBezTo>
                    <a:lnTo>
                      <a:pt x="71" y="241"/>
                    </a:lnTo>
                    <a:close/>
                    <a:moveTo>
                      <a:pt x="72" y="120"/>
                    </a:moveTo>
                    <a:cubicBezTo>
                      <a:pt x="72" y="118"/>
                      <a:pt x="72" y="116"/>
                      <a:pt x="71" y="116"/>
                    </a:cubicBezTo>
                    <a:cubicBezTo>
                      <a:pt x="20" y="110"/>
                      <a:pt x="20" y="110"/>
                      <a:pt x="20" y="110"/>
                    </a:cubicBezTo>
                    <a:cubicBezTo>
                      <a:pt x="19" y="110"/>
                      <a:pt x="18" y="112"/>
                      <a:pt x="18" y="114"/>
                    </a:cubicBezTo>
                    <a:cubicBezTo>
                      <a:pt x="18" y="114"/>
                      <a:pt x="18" y="114"/>
                      <a:pt x="18" y="114"/>
                    </a:cubicBezTo>
                    <a:cubicBezTo>
                      <a:pt x="17" y="116"/>
                      <a:pt x="18" y="118"/>
                      <a:pt x="19" y="118"/>
                    </a:cubicBezTo>
                    <a:cubicBezTo>
                      <a:pt x="70" y="124"/>
                      <a:pt x="70" y="124"/>
                      <a:pt x="70" y="124"/>
                    </a:cubicBezTo>
                    <a:cubicBezTo>
                      <a:pt x="71" y="124"/>
                      <a:pt x="72" y="123"/>
                      <a:pt x="72" y="120"/>
                    </a:cubicBezTo>
                    <a:close/>
                    <a:moveTo>
                      <a:pt x="72" y="83"/>
                    </a:moveTo>
                    <a:cubicBezTo>
                      <a:pt x="72" y="81"/>
                      <a:pt x="72" y="79"/>
                      <a:pt x="71" y="79"/>
                    </a:cubicBezTo>
                    <a:cubicBezTo>
                      <a:pt x="21" y="69"/>
                      <a:pt x="21" y="69"/>
                      <a:pt x="21" y="69"/>
                    </a:cubicBezTo>
                    <a:cubicBezTo>
                      <a:pt x="20" y="69"/>
                      <a:pt x="18" y="71"/>
                      <a:pt x="18" y="73"/>
                    </a:cubicBezTo>
                    <a:cubicBezTo>
                      <a:pt x="18" y="73"/>
                      <a:pt x="18" y="73"/>
                      <a:pt x="18" y="73"/>
                    </a:cubicBezTo>
                    <a:cubicBezTo>
                      <a:pt x="18" y="75"/>
                      <a:pt x="18" y="77"/>
                      <a:pt x="19" y="77"/>
                    </a:cubicBezTo>
                    <a:cubicBezTo>
                      <a:pt x="69" y="87"/>
                      <a:pt x="69" y="87"/>
                      <a:pt x="69" y="87"/>
                    </a:cubicBezTo>
                    <a:cubicBezTo>
                      <a:pt x="70" y="87"/>
                      <a:pt x="71" y="85"/>
                      <a:pt x="72" y="83"/>
                    </a:cubicBezTo>
                    <a:close/>
                    <a:moveTo>
                      <a:pt x="71" y="278"/>
                    </a:moveTo>
                    <a:cubicBezTo>
                      <a:pt x="72" y="278"/>
                      <a:pt x="72" y="276"/>
                      <a:pt x="71" y="274"/>
                    </a:cubicBezTo>
                    <a:cubicBezTo>
                      <a:pt x="71" y="274"/>
                      <a:pt x="71" y="274"/>
                      <a:pt x="71" y="274"/>
                    </a:cubicBezTo>
                    <a:cubicBezTo>
                      <a:pt x="71" y="272"/>
                      <a:pt x="70" y="270"/>
                      <a:pt x="69" y="270"/>
                    </a:cubicBezTo>
                    <a:cubicBezTo>
                      <a:pt x="19" y="282"/>
                      <a:pt x="19" y="282"/>
                      <a:pt x="19" y="282"/>
                    </a:cubicBezTo>
                    <a:cubicBezTo>
                      <a:pt x="18" y="282"/>
                      <a:pt x="18" y="284"/>
                      <a:pt x="18" y="287"/>
                    </a:cubicBezTo>
                    <a:cubicBezTo>
                      <a:pt x="18" y="287"/>
                      <a:pt x="18" y="287"/>
                      <a:pt x="18" y="287"/>
                    </a:cubicBezTo>
                    <a:cubicBezTo>
                      <a:pt x="19" y="289"/>
                      <a:pt x="20" y="291"/>
                      <a:pt x="21" y="290"/>
                    </a:cubicBezTo>
                    <a:lnTo>
                      <a:pt x="71" y="27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
              <p:cNvSpPr>
                <a:spLocks/>
              </p:cNvSpPr>
              <p:nvPr/>
            </p:nvSpPr>
            <p:spPr bwMode="auto">
              <a:xfrm>
                <a:off x="6897688" y="1089026"/>
                <a:ext cx="188913" cy="896938"/>
              </a:xfrm>
              <a:custGeom>
                <a:avLst/>
                <a:gdLst>
                  <a:gd name="T0" fmla="*/ 119 w 119"/>
                  <a:gd name="T1" fmla="*/ 0 h 565"/>
                  <a:gd name="T2" fmla="*/ 119 w 119"/>
                  <a:gd name="T3" fmla="*/ 565 h 565"/>
                  <a:gd name="T4" fmla="*/ 0 w 119"/>
                  <a:gd name="T5" fmla="*/ 485 h 565"/>
                  <a:gd name="T6" fmla="*/ 0 w 119"/>
                  <a:gd name="T7" fmla="*/ 37 h 565"/>
                  <a:gd name="T8" fmla="*/ 119 w 119"/>
                  <a:gd name="T9" fmla="*/ 0 h 565"/>
                </a:gdLst>
                <a:ahLst/>
                <a:cxnLst>
                  <a:cxn ang="0">
                    <a:pos x="T0" y="T1"/>
                  </a:cxn>
                  <a:cxn ang="0">
                    <a:pos x="T2" y="T3"/>
                  </a:cxn>
                  <a:cxn ang="0">
                    <a:pos x="T4" y="T5"/>
                  </a:cxn>
                  <a:cxn ang="0">
                    <a:pos x="T6" y="T7"/>
                  </a:cxn>
                  <a:cxn ang="0">
                    <a:pos x="T8" y="T9"/>
                  </a:cxn>
                </a:cxnLst>
                <a:rect l="0" t="0" r="r" b="b"/>
                <a:pathLst>
                  <a:path w="119" h="565">
                    <a:moveTo>
                      <a:pt x="119" y="0"/>
                    </a:moveTo>
                    <a:lnTo>
                      <a:pt x="119" y="565"/>
                    </a:lnTo>
                    <a:lnTo>
                      <a:pt x="0" y="485"/>
                    </a:lnTo>
                    <a:lnTo>
                      <a:pt x="0" y="37"/>
                    </a:lnTo>
                    <a:lnTo>
                      <a:pt x="11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7"/>
              <p:cNvSpPr>
                <a:spLocks noEditPoints="1"/>
              </p:cNvSpPr>
              <p:nvPr/>
            </p:nvSpPr>
            <p:spPr bwMode="auto">
              <a:xfrm>
                <a:off x="6540501" y="1012826"/>
                <a:ext cx="331788" cy="973138"/>
              </a:xfrm>
              <a:custGeom>
                <a:avLst/>
                <a:gdLst>
                  <a:gd name="T0" fmla="*/ 141 w 141"/>
                  <a:gd name="T1" fmla="*/ 413 h 413"/>
                  <a:gd name="T2" fmla="*/ 0 w 141"/>
                  <a:gd name="T3" fmla="*/ 0 h 413"/>
                  <a:gd name="T4" fmla="*/ 119 w 141"/>
                  <a:gd name="T5" fmla="*/ 337 h 413"/>
                  <a:gd name="T6" fmla="*/ 116 w 141"/>
                  <a:gd name="T7" fmla="*/ 332 h 413"/>
                  <a:gd name="T8" fmla="*/ 22 w 141"/>
                  <a:gd name="T9" fmla="*/ 336 h 413"/>
                  <a:gd name="T10" fmla="*/ 26 w 141"/>
                  <a:gd name="T11" fmla="*/ 341 h 413"/>
                  <a:gd name="T12" fmla="*/ 119 w 141"/>
                  <a:gd name="T13" fmla="*/ 337 h 413"/>
                  <a:gd name="T14" fmla="*/ 119 w 141"/>
                  <a:gd name="T15" fmla="*/ 296 h 413"/>
                  <a:gd name="T16" fmla="*/ 26 w 141"/>
                  <a:gd name="T17" fmla="*/ 292 h 413"/>
                  <a:gd name="T18" fmla="*/ 22 w 141"/>
                  <a:gd name="T19" fmla="*/ 296 h 413"/>
                  <a:gd name="T20" fmla="*/ 116 w 141"/>
                  <a:gd name="T21" fmla="*/ 300 h 413"/>
                  <a:gd name="T22" fmla="*/ 119 w 141"/>
                  <a:gd name="T23" fmla="*/ 259 h 413"/>
                  <a:gd name="T24" fmla="*/ 116 w 141"/>
                  <a:gd name="T25" fmla="*/ 255 h 413"/>
                  <a:gd name="T26" fmla="*/ 22 w 141"/>
                  <a:gd name="T27" fmla="*/ 259 h 413"/>
                  <a:gd name="T28" fmla="*/ 26 w 141"/>
                  <a:gd name="T29" fmla="*/ 263 h 413"/>
                  <a:gd name="T30" fmla="*/ 119 w 141"/>
                  <a:gd name="T31" fmla="*/ 259 h 413"/>
                  <a:gd name="T32" fmla="*/ 119 w 141"/>
                  <a:gd name="T33" fmla="*/ 218 h 413"/>
                  <a:gd name="T34" fmla="*/ 26 w 141"/>
                  <a:gd name="T35" fmla="*/ 214 h 413"/>
                  <a:gd name="T36" fmla="*/ 22 w 141"/>
                  <a:gd name="T37" fmla="*/ 219 h 413"/>
                  <a:gd name="T38" fmla="*/ 116 w 141"/>
                  <a:gd name="T39" fmla="*/ 223 h 413"/>
                  <a:gd name="T40" fmla="*/ 119 w 141"/>
                  <a:gd name="T41" fmla="*/ 180 h 413"/>
                  <a:gd name="T42" fmla="*/ 116 w 141"/>
                  <a:gd name="T43" fmla="*/ 175 h 413"/>
                  <a:gd name="T44" fmla="*/ 22 w 141"/>
                  <a:gd name="T45" fmla="*/ 179 h 413"/>
                  <a:gd name="T46" fmla="*/ 26 w 141"/>
                  <a:gd name="T47" fmla="*/ 184 h 413"/>
                  <a:gd name="T48" fmla="*/ 119 w 141"/>
                  <a:gd name="T49" fmla="*/ 180 h 413"/>
                  <a:gd name="T50" fmla="*/ 119 w 141"/>
                  <a:gd name="T51" fmla="*/ 139 h 413"/>
                  <a:gd name="T52" fmla="*/ 26 w 141"/>
                  <a:gd name="T53" fmla="*/ 135 h 413"/>
                  <a:gd name="T54" fmla="*/ 22 w 141"/>
                  <a:gd name="T55" fmla="*/ 139 h 413"/>
                  <a:gd name="T56" fmla="*/ 116 w 141"/>
                  <a:gd name="T57" fmla="*/ 143 h 413"/>
                  <a:gd name="T58" fmla="*/ 119 w 141"/>
                  <a:gd name="T59" fmla="*/ 102 h 413"/>
                  <a:gd name="T60" fmla="*/ 116 w 141"/>
                  <a:gd name="T61" fmla="*/ 98 h 413"/>
                  <a:gd name="T62" fmla="*/ 22 w 141"/>
                  <a:gd name="T63" fmla="*/ 102 h 413"/>
                  <a:gd name="T64" fmla="*/ 26 w 141"/>
                  <a:gd name="T65" fmla="*/ 106 h 413"/>
                  <a:gd name="T66" fmla="*/ 119 w 141"/>
                  <a:gd name="T67" fmla="*/ 102 h 413"/>
                  <a:gd name="T68" fmla="*/ 119 w 141"/>
                  <a:gd name="T69" fmla="*/ 61 h 413"/>
                  <a:gd name="T70" fmla="*/ 26 w 141"/>
                  <a:gd name="T71" fmla="*/ 57 h 413"/>
                  <a:gd name="T72" fmla="*/ 22 w 141"/>
                  <a:gd name="T73" fmla="*/ 62 h 413"/>
                  <a:gd name="T74" fmla="*/ 116 w 141"/>
                  <a:gd name="T75" fmla="*/ 66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 h="413">
                    <a:moveTo>
                      <a:pt x="141" y="0"/>
                    </a:moveTo>
                    <a:cubicBezTo>
                      <a:pt x="141" y="413"/>
                      <a:pt x="141" y="413"/>
                      <a:pt x="141" y="413"/>
                    </a:cubicBezTo>
                    <a:cubicBezTo>
                      <a:pt x="0" y="413"/>
                      <a:pt x="0" y="413"/>
                      <a:pt x="0" y="413"/>
                    </a:cubicBezTo>
                    <a:cubicBezTo>
                      <a:pt x="0" y="0"/>
                      <a:pt x="0" y="0"/>
                      <a:pt x="0" y="0"/>
                    </a:cubicBezTo>
                    <a:lnTo>
                      <a:pt x="141" y="0"/>
                    </a:lnTo>
                    <a:close/>
                    <a:moveTo>
                      <a:pt x="119" y="337"/>
                    </a:moveTo>
                    <a:cubicBezTo>
                      <a:pt x="119" y="336"/>
                      <a:pt x="119" y="336"/>
                      <a:pt x="119" y="336"/>
                    </a:cubicBezTo>
                    <a:cubicBezTo>
                      <a:pt x="119" y="334"/>
                      <a:pt x="117" y="332"/>
                      <a:pt x="116" y="332"/>
                    </a:cubicBezTo>
                    <a:cubicBezTo>
                      <a:pt x="26" y="332"/>
                      <a:pt x="26" y="332"/>
                      <a:pt x="26" y="332"/>
                    </a:cubicBezTo>
                    <a:cubicBezTo>
                      <a:pt x="24" y="332"/>
                      <a:pt x="22" y="334"/>
                      <a:pt x="22" y="336"/>
                    </a:cubicBezTo>
                    <a:cubicBezTo>
                      <a:pt x="22" y="337"/>
                      <a:pt x="22" y="337"/>
                      <a:pt x="22" y="337"/>
                    </a:cubicBezTo>
                    <a:cubicBezTo>
                      <a:pt x="22" y="339"/>
                      <a:pt x="24" y="341"/>
                      <a:pt x="26" y="341"/>
                    </a:cubicBezTo>
                    <a:cubicBezTo>
                      <a:pt x="116" y="341"/>
                      <a:pt x="116" y="341"/>
                      <a:pt x="116" y="341"/>
                    </a:cubicBezTo>
                    <a:cubicBezTo>
                      <a:pt x="117" y="341"/>
                      <a:pt x="119" y="339"/>
                      <a:pt x="119" y="337"/>
                    </a:cubicBezTo>
                    <a:close/>
                    <a:moveTo>
                      <a:pt x="119" y="296"/>
                    </a:moveTo>
                    <a:cubicBezTo>
                      <a:pt x="119" y="296"/>
                      <a:pt x="119" y="296"/>
                      <a:pt x="119" y="296"/>
                    </a:cubicBezTo>
                    <a:cubicBezTo>
                      <a:pt x="119" y="294"/>
                      <a:pt x="117" y="292"/>
                      <a:pt x="116" y="292"/>
                    </a:cubicBezTo>
                    <a:cubicBezTo>
                      <a:pt x="26" y="292"/>
                      <a:pt x="26" y="292"/>
                      <a:pt x="26" y="292"/>
                    </a:cubicBezTo>
                    <a:cubicBezTo>
                      <a:pt x="24" y="292"/>
                      <a:pt x="22" y="294"/>
                      <a:pt x="22" y="296"/>
                    </a:cubicBezTo>
                    <a:cubicBezTo>
                      <a:pt x="22" y="296"/>
                      <a:pt x="22" y="296"/>
                      <a:pt x="22" y="296"/>
                    </a:cubicBezTo>
                    <a:cubicBezTo>
                      <a:pt x="22" y="298"/>
                      <a:pt x="24" y="300"/>
                      <a:pt x="26" y="300"/>
                    </a:cubicBezTo>
                    <a:cubicBezTo>
                      <a:pt x="116" y="300"/>
                      <a:pt x="116" y="300"/>
                      <a:pt x="116" y="300"/>
                    </a:cubicBezTo>
                    <a:cubicBezTo>
                      <a:pt x="117" y="300"/>
                      <a:pt x="119" y="298"/>
                      <a:pt x="119" y="296"/>
                    </a:cubicBezTo>
                    <a:close/>
                    <a:moveTo>
                      <a:pt x="119" y="259"/>
                    </a:moveTo>
                    <a:cubicBezTo>
                      <a:pt x="119" y="259"/>
                      <a:pt x="119" y="259"/>
                      <a:pt x="119" y="259"/>
                    </a:cubicBezTo>
                    <a:cubicBezTo>
                      <a:pt x="119" y="257"/>
                      <a:pt x="117" y="255"/>
                      <a:pt x="116" y="255"/>
                    </a:cubicBezTo>
                    <a:cubicBezTo>
                      <a:pt x="26" y="255"/>
                      <a:pt x="26" y="255"/>
                      <a:pt x="26" y="255"/>
                    </a:cubicBezTo>
                    <a:cubicBezTo>
                      <a:pt x="24" y="255"/>
                      <a:pt x="22" y="257"/>
                      <a:pt x="22" y="259"/>
                    </a:cubicBezTo>
                    <a:cubicBezTo>
                      <a:pt x="22" y="259"/>
                      <a:pt x="22" y="259"/>
                      <a:pt x="22" y="259"/>
                    </a:cubicBezTo>
                    <a:cubicBezTo>
                      <a:pt x="22" y="261"/>
                      <a:pt x="24" y="263"/>
                      <a:pt x="26" y="263"/>
                    </a:cubicBezTo>
                    <a:cubicBezTo>
                      <a:pt x="116" y="263"/>
                      <a:pt x="116" y="263"/>
                      <a:pt x="116" y="263"/>
                    </a:cubicBezTo>
                    <a:cubicBezTo>
                      <a:pt x="117" y="263"/>
                      <a:pt x="119" y="261"/>
                      <a:pt x="119" y="259"/>
                    </a:cubicBezTo>
                    <a:close/>
                    <a:moveTo>
                      <a:pt x="119" y="219"/>
                    </a:moveTo>
                    <a:cubicBezTo>
                      <a:pt x="119" y="218"/>
                      <a:pt x="119" y="218"/>
                      <a:pt x="119" y="218"/>
                    </a:cubicBezTo>
                    <a:cubicBezTo>
                      <a:pt x="119" y="216"/>
                      <a:pt x="117" y="214"/>
                      <a:pt x="116" y="214"/>
                    </a:cubicBezTo>
                    <a:cubicBezTo>
                      <a:pt x="26" y="214"/>
                      <a:pt x="26" y="214"/>
                      <a:pt x="26" y="214"/>
                    </a:cubicBezTo>
                    <a:cubicBezTo>
                      <a:pt x="24" y="214"/>
                      <a:pt x="22" y="216"/>
                      <a:pt x="22" y="218"/>
                    </a:cubicBezTo>
                    <a:cubicBezTo>
                      <a:pt x="22" y="219"/>
                      <a:pt x="22" y="219"/>
                      <a:pt x="22" y="219"/>
                    </a:cubicBezTo>
                    <a:cubicBezTo>
                      <a:pt x="22" y="221"/>
                      <a:pt x="24" y="223"/>
                      <a:pt x="26" y="223"/>
                    </a:cubicBezTo>
                    <a:cubicBezTo>
                      <a:pt x="116" y="223"/>
                      <a:pt x="116" y="223"/>
                      <a:pt x="116" y="223"/>
                    </a:cubicBezTo>
                    <a:cubicBezTo>
                      <a:pt x="117" y="223"/>
                      <a:pt x="119" y="221"/>
                      <a:pt x="119" y="219"/>
                    </a:cubicBezTo>
                    <a:close/>
                    <a:moveTo>
                      <a:pt x="119" y="180"/>
                    </a:moveTo>
                    <a:cubicBezTo>
                      <a:pt x="119" y="179"/>
                      <a:pt x="119" y="179"/>
                      <a:pt x="119" y="179"/>
                    </a:cubicBezTo>
                    <a:cubicBezTo>
                      <a:pt x="119" y="177"/>
                      <a:pt x="117" y="175"/>
                      <a:pt x="116" y="175"/>
                    </a:cubicBezTo>
                    <a:cubicBezTo>
                      <a:pt x="26" y="175"/>
                      <a:pt x="26" y="175"/>
                      <a:pt x="26" y="175"/>
                    </a:cubicBezTo>
                    <a:cubicBezTo>
                      <a:pt x="24" y="175"/>
                      <a:pt x="22" y="177"/>
                      <a:pt x="22" y="179"/>
                    </a:cubicBezTo>
                    <a:cubicBezTo>
                      <a:pt x="22" y="180"/>
                      <a:pt x="22" y="180"/>
                      <a:pt x="22" y="180"/>
                    </a:cubicBezTo>
                    <a:cubicBezTo>
                      <a:pt x="22" y="182"/>
                      <a:pt x="24" y="184"/>
                      <a:pt x="26" y="184"/>
                    </a:cubicBezTo>
                    <a:cubicBezTo>
                      <a:pt x="116" y="184"/>
                      <a:pt x="116" y="184"/>
                      <a:pt x="116" y="184"/>
                    </a:cubicBezTo>
                    <a:cubicBezTo>
                      <a:pt x="117" y="184"/>
                      <a:pt x="119" y="182"/>
                      <a:pt x="119" y="180"/>
                    </a:cubicBezTo>
                    <a:close/>
                    <a:moveTo>
                      <a:pt x="119" y="139"/>
                    </a:moveTo>
                    <a:cubicBezTo>
                      <a:pt x="119" y="139"/>
                      <a:pt x="119" y="139"/>
                      <a:pt x="119" y="139"/>
                    </a:cubicBezTo>
                    <a:cubicBezTo>
                      <a:pt x="119" y="136"/>
                      <a:pt x="117" y="135"/>
                      <a:pt x="116" y="135"/>
                    </a:cubicBezTo>
                    <a:cubicBezTo>
                      <a:pt x="26" y="135"/>
                      <a:pt x="26" y="135"/>
                      <a:pt x="26" y="135"/>
                    </a:cubicBezTo>
                    <a:cubicBezTo>
                      <a:pt x="24" y="135"/>
                      <a:pt x="22" y="136"/>
                      <a:pt x="22" y="139"/>
                    </a:cubicBezTo>
                    <a:cubicBezTo>
                      <a:pt x="22" y="139"/>
                      <a:pt x="22" y="139"/>
                      <a:pt x="22" y="139"/>
                    </a:cubicBezTo>
                    <a:cubicBezTo>
                      <a:pt x="22" y="141"/>
                      <a:pt x="24" y="143"/>
                      <a:pt x="26" y="143"/>
                    </a:cubicBezTo>
                    <a:cubicBezTo>
                      <a:pt x="116" y="143"/>
                      <a:pt x="116" y="143"/>
                      <a:pt x="116" y="143"/>
                    </a:cubicBezTo>
                    <a:cubicBezTo>
                      <a:pt x="117" y="143"/>
                      <a:pt x="119" y="141"/>
                      <a:pt x="119" y="139"/>
                    </a:cubicBezTo>
                    <a:close/>
                    <a:moveTo>
                      <a:pt x="119" y="102"/>
                    </a:moveTo>
                    <a:cubicBezTo>
                      <a:pt x="119" y="102"/>
                      <a:pt x="119" y="102"/>
                      <a:pt x="119" y="102"/>
                    </a:cubicBezTo>
                    <a:cubicBezTo>
                      <a:pt x="119" y="100"/>
                      <a:pt x="117" y="98"/>
                      <a:pt x="116" y="98"/>
                    </a:cubicBezTo>
                    <a:cubicBezTo>
                      <a:pt x="26" y="98"/>
                      <a:pt x="26" y="98"/>
                      <a:pt x="26" y="98"/>
                    </a:cubicBezTo>
                    <a:cubicBezTo>
                      <a:pt x="24" y="98"/>
                      <a:pt x="22" y="100"/>
                      <a:pt x="22" y="102"/>
                    </a:cubicBezTo>
                    <a:cubicBezTo>
                      <a:pt x="22" y="102"/>
                      <a:pt x="22" y="102"/>
                      <a:pt x="22" y="102"/>
                    </a:cubicBezTo>
                    <a:cubicBezTo>
                      <a:pt x="22" y="104"/>
                      <a:pt x="24" y="106"/>
                      <a:pt x="26" y="106"/>
                    </a:cubicBezTo>
                    <a:cubicBezTo>
                      <a:pt x="116" y="106"/>
                      <a:pt x="116" y="106"/>
                      <a:pt x="116" y="106"/>
                    </a:cubicBezTo>
                    <a:cubicBezTo>
                      <a:pt x="117" y="106"/>
                      <a:pt x="119" y="104"/>
                      <a:pt x="119" y="102"/>
                    </a:cubicBezTo>
                    <a:close/>
                    <a:moveTo>
                      <a:pt x="119" y="62"/>
                    </a:moveTo>
                    <a:cubicBezTo>
                      <a:pt x="119" y="61"/>
                      <a:pt x="119" y="61"/>
                      <a:pt x="119" y="61"/>
                    </a:cubicBezTo>
                    <a:cubicBezTo>
                      <a:pt x="119" y="59"/>
                      <a:pt x="117" y="57"/>
                      <a:pt x="116" y="57"/>
                    </a:cubicBezTo>
                    <a:cubicBezTo>
                      <a:pt x="26" y="57"/>
                      <a:pt x="26" y="57"/>
                      <a:pt x="26" y="57"/>
                    </a:cubicBezTo>
                    <a:cubicBezTo>
                      <a:pt x="24" y="57"/>
                      <a:pt x="22" y="59"/>
                      <a:pt x="22" y="61"/>
                    </a:cubicBezTo>
                    <a:cubicBezTo>
                      <a:pt x="22" y="62"/>
                      <a:pt x="22" y="62"/>
                      <a:pt x="22" y="62"/>
                    </a:cubicBezTo>
                    <a:cubicBezTo>
                      <a:pt x="22" y="64"/>
                      <a:pt x="24" y="66"/>
                      <a:pt x="26" y="66"/>
                    </a:cubicBezTo>
                    <a:cubicBezTo>
                      <a:pt x="116" y="66"/>
                      <a:pt x="116" y="66"/>
                      <a:pt x="116" y="66"/>
                    </a:cubicBezTo>
                    <a:cubicBezTo>
                      <a:pt x="117" y="66"/>
                      <a:pt x="119" y="64"/>
                      <a:pt x="119" y="6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8"/>
              <p:cNvSpPr>
                <a:spLocks/>
              </p:cNvSpPr>
              <p:nvPr/>
            </p:nvSpPr>
            <p:spPr bwMode="auto">
              <a:xfrm>
                <a:off x="6584951" y="2003426"/>
                <a:ext cx="242888" cy="12700"/>
              </a:xfrm>
              <a:custGeom>
                <a:avLst/>
                <a:gdLst>
                  <a:gd name="T0" fmla="*/ 103 w 103"/>
                  <a:gd name="T1" fmla="*/ 0 h 6"/>
                  <a:gd name="T2" fmla="*/ 103 w 103"/>
                  <a:gd name="T3" fmla="*/ 2 h 6"/>
                  <a:gd name="T4" fmla="*/ 95 w 103"/>
                  <a:gd name="T5" fmla="*/ 6 h 6"/>
                  <a:gd name="T6" fmla="*/ 8 w 103"/>
                  <a:gd name="T7" fmla="*/ 6 h 6"/>
                  <a:gd name="T8" fmla="*/ 0 w 103"/>
                  <a:gd name="T9" fmla="*/ 2 h 6"/>
                  <a:gd name="T10" fmla="*/ 0 w 103"/>
                  <a:gd name="T11" fmla="*/ 0 h 6"/>
                  <a:gd name="T12" fmla="*/ 103 w 10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03" h="6">
                    <a:moveTo>
                      <a:pt x="103" y="0"/>
                    </a:moveTo>
                    <a:cubicBezTo>
                      <a:pt x="103" y="2"/>
                      <a:pt x="103" y="2"/>
                      <a:pt x="103" y="2"/>
                    </a:cubicBezTo>
                    <a:cubicBezTo>
                      <a:pt x="103" y="4"/>
                      <a:pt x="100" y="6"/>
                      <a:pt x="95" y="6"/>
                    </a:cubicBezTo>
                    <a:cubicBezTo>
                      <a:pt x="8" y="6"/>
                      <a:pt x="8" y="6"/>
                      <a:pt x="8" y="6"/>
                    </a:cubicBezTo>
                    <a:cubicBezTo>
                      <a:pt x="4" y="6"/>
                      <a:pt x="0" y="4"/>
                      <a:pt x="0" y="2"/>
                    </a:cubicBezTo>
                    <a:cubicBezTo>
                      <a:pt x="0" y="0"/>
                      <a:pt x="0" y="0"/>
                      <a:pt x="0" y="0"/>
                    </a:cubicBezTo>
                    <a:lnTo>
                      <a:pt x="10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9"/>
              <p:cNvSpPr>
                <a:spLocks/>
              </p:cNvSpPr>
              <p:nvPr/>
            </p:nvSpPr>
            <p:spPr bwMode="auto">
              <a:xfrm>
                <a:off x="6321426" y="1093788"/>
                <a:ext cx="187325" cy="900113"/>
              </a:xfrm>
              <a:custGeom>
                <a:avLst/>
                <a:gdLst>
                  <a:gd name="T0" fmla="*/ 118 w 118"/>
                  <a:gd name="T1" fmla="*/ 37 h 567"/>
                  <a:gd name="T2" fmla="*/ 118 w 118"/>
                  <a:gd name="T3" fmla="*/ 485 h 567"/>
                  <a:gd name="T4" fmla="*/ 0 w 118"/>
                  <a:gd name="T5" fmla="*/ 567 h 567"/>
                  <a:gd name="T6" fmla="*/ 0 w 118"/>
                  <a:gd name="T7" fmla="*/ 0 h 567"/>
                  <a:gd name="T8" fmla="*/ 118 w 118"/>
                  <a:gd name="T9" fmla="*/ 37 h 567"/>
                </a:gdLst>
                <a:ahLst/>
                <a:cxnLst>
                  <a:cxn ang="0">
                    <a:pos x="T0" y="T1"/>
                  </a:cxn>
                  <a:cxn ang="0">
                    <a:pos x="T2" y="T3"/>
                  </a:cxn>
                  <a:cxn ang="0">
                    <a:pos x="T4" y="T5"/>
                  </a:cxn>
                  <a:cxn ang="0">
                    <a:pos x="T6" y="T7"/>
                  </a:cxn>
                  <a:cxn ang="0">
                    <a:pos x="T8" y="T9"/>
                  </a:cxn>
                </a:cxnLst>
                <a:rect l="0" t="0" r="r" b="b"/>
                <a:pathLst>
                  <a:path w="118" h="567">
                    <a:moveTo>
                      <a:pt x="118" y="37"/>
                    </a:moveTo>
                    <a:lnTo>
                      <a:pt x="118" y="485"/>
                    </a:lnTo>
                    <a:lnTo>
                      <a:pt x="0" y="567"/>
                    </a:lnTo>
                    <a:lnTo>
                      <a:pt x="0" y="0"/>
                    </a:lnTo>
                    <a:lnTo>
                      <a:pt x="118" y="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10"/>
              <p:cNvSpPr>
                <a:spLocks noEditPoints="1"/>
              </p:cNvSpPr>
              <p:nvPr/>
            </p:nvSpPr>
            <p:spPr bwMode="auto">
              <a:xfrm>
                <a:off x="6089651" y="1093788"/>
                <a:ext cx="212725" cy="900113"/>
              </a:xfrm>
              <a:custGeom>
                <a:avLst/>
                <a:gdLst>
                  <a:gd name="T0" fmla="*/ 90 w 90"/>
                  <a:gd name="T1" fmla="*/ 34 h 382"/>
                  <a:gd name="T2" fmla="*/ 90 w 90"/>
                  <a:gd name="T3" fmla="*/ 382 h 382"/>
                  <a:gd name="T4" fmla="*/ 0 w 90"/>
                  <a:gd name="T5" fmla="*/ 327 h 382"/>
                  <a:gd name="T6" fmla="*/ 0 w 90"/>
                  <a:gd name="T7" fmla="*/ 58 h 382"/>
                  <a:gd name="T8" fmla="*/ 90 w 90"/>
                  <a:gd name="T9" fmla="*/ 0 h 382"/>
                  <a:gd name="T10" fmla="*/ 90 w 90"/>
                  <a:gd name="T11" fmla="*/ 34 h 382"/>
                  <a:gd name="T12" fmla="*/ 72 w 90"/>
                  <a:gd name="T13" fmla="*/ 195 h 382"/>
                  <a:gd name="T14" fmla="*/ 72 w 90"/>
                  <a:gd name="T15" fmla="*/ 195 h 382"/>
                  <a:gd name="T16" fmla="*/ 70 w 90"/>
                  <a:gd name="T17" fmla="*/ 191 h 382"/>
                  <a:gd name="T18" fmla="*/ 19 w 90"/>
                  <a:gd name="T19" fmla="*/ 191 h 382"/>
                  <a:gd name="T20" fmla="*/ 18 w 90"/>
                  <a:gd name="T21" fmla="*/ 195 h 382"/>
                  <a:gd name="T22" fmla="*/ 18 w 90"/>
                  <a:gd name="T23" fmla="*/ 195 h 382"/>
                  <a:gd name="T24" fmla="*/ 19 w 90"/>
                  <a:gd name="T25" fmla="*/ 199 h 382"/>
                  <a:gd name="T26" fmla="*/ 70 w 90"/>
                  <a:gd name="T27" fmla="*/ 199 h 382"/>
                  <a:gd name="T28" fmla="*/ 72 w 90"/>
                  <a:gd name="T29" fmla="*/ 195 h 382"/>
                  <a:gd name="T30" fmla="*/ 71 w 90"/>
                  <a:gd name="T31" fmla="*/ 161 h 382"/>
                  <a:gd name="T32" fmla="*/ 72 w 90"/>
                  <a:gd name="T33" fmla="*/ 157 h 382"/>
                  <a:gd name="T34" fmla="*/ 72 w 90"/>
                  <a:gd name="T35" fmla="*/ 156 h 382"/>
                  <a:gd name="T36" fmla="*/ 70 w 90"/>
                  <a:gd name="T37" fmla="*/ 152 h 382"/>
                  <a:gd name="T38" fmla="*/ 19 w 90"/>
                  <a:gd name="T39" fmla="*/ 154 h 382"/>
                  <a:gd name="T40" fmla="*/ 18 w 90"/>
                  <a:gd name="T41" fmla="*/ 159 h 382"/>
                  <a:gd name="T42" fmla="*/ 18 w 90"/>
                  <a:gd name="T43" fmla="*/ 159 h 382"/>
                  <a:gd name="T44" fmla="*/ 20 w 90"/>
                  <a:gd name="T45" fmla="*/ 163 h 382"/>
                  <a:gd name="T46" fmla="*/ 71 w 90"/>
                  <a:gd name="T47" fmla="*/ 161 h 382"/>
                  <a:gd name="T48" fmla="*/ 72 w 90"/>
                  <a:gd name="T49" fmla="*/ 242 h 382"/>
                  <a:gd name="T50" fmla="*/ 71 w 90"/>
                  <a:gd name="T51" fmla="*/ 238 h 382"/>
                  <a:gd name="T52" fmla="*/ 20 w 90"/>
                  <a:gd name="T53" fmla="*/ 233 h 382"/>
                  <a:gd name="T54" fmla="*/ 18 w 90"/>
                  <a:gd name="T55" fmla="*/ 237 h 382"/>
                  <a:gd name="T56" fmla="*/ 18 w 90"/>
                  <a:gd name="T57" fmla="*/ 237 h 382"/>
                  <a:gd name="T58" fmla="*/ 19 w 90"/>
                  <a:gd name="T59" fmla="*/ 242 h 382"/>
                  <a:gd name="T60" fmla="*/ 70 w 90"/>
                  <a:gd name="T61" fmla="*/ 246 h 382"/>
                  <a:gd name="T62" fmla="*/ 72 w 90"/>
                  <a:gd name="T63" fmla="*/ 243 h 382"/>
                  <a:gd name="T64" fmla="*/ 72 w 90"/>
                  <a:gd name="T65" fmla="*/ 242 h 382"/>
                  <a:gd name="T66" fmla="*/ 71 w 90"/>
                  <a:gd name="T67" fmla="*/ 118 h 382"/>
                  <a:gd name="T68" fmla="*/ 72 w 90"/>
                  <a:gd name="T69" fmla="*/ 114 h 382"/>
                  <a:gd name="T70" fmla="*/ 72 w 90"/>
                  <a:gd name="T71" fmla="*/ 114 h 382"/>
                  <a:gd name="T72" fmla="*/ 70 w 90"/>
                  <a:gd name="T73" fmla="*/ 110 h 382"/>
                  <a:gd name="T74" fmla="*/ 19 w 90"/>
                  <a:gd name="T75" fmla="*/ 116 h 382"/>
                  <a:gd name="T76" fmla="*/ 18 w 90"/>
                  <a:gd name="T77" fmla="*/ 120 h 382"/>
                  <a:gd name="T78" fmla="*/ 18 w 90"/>
                  <a:gd name="T79" fmla="*/ 121 h 382"/>
                  <a:gd name="T80" fmla="*/ 20 w 90"/>
                  <a:gd name="T81" fmla="*/ 124 h 382"/>
                  <a:gd name="T82" fmla="*/ 71 w 90"/>
                  <a:gd name="T83" fmla="*/ 118 h 382"/>
                  <a:gd name="T84" fmla="*/ 71 w 90"/>
                  <a:gd name="T85" fmla="*/ 77 h 382"/>
                  <a:gd name="T86" fmla="*/ 72 w 90"/>
                  <a:gd name="T87" fmla="*/ 73 h 382"/>
                  <a:gd name="T88" fmla="*/ 72 w 90"/>
                  <a:gd name="T89" fmla="*/ 73 h 382"/>
                  <a:gd name="T90" fmla="*/ 69 w 90"/>
                  <a:gd name="T91" fmla="*/ 69 h 382"/>
                  <a:gd name="T92" fmla="*/ 19 w 90"/>
                  <a:gd name="T93" fmla="*/ 79 h 382"/>
                  <a:gd name="T94" fmla="*/ 18 w 90"/>
                  <a:gd name="T95" fmla="*/ 83 h 382"/>
                  <a:gd name="T96" fmla="*/ 18 w 90"/>
                  <a:gd name="T97" fmla="*/ 83 h 382"/>
                  <a:gd name="T98" fmla="*/ 21 w 90"/>
                  <a:gd name="T99" fmla="*/ 87 h 382"/>
                  <a:gd name="T100" fmla="*/ 71 w 90"/>
                  <a:gd name="T101" fmla="*/ 77 h 382"/>
                  <a:gd name="T102" fmla="*/ 72 w 90"/>
                  <a:gd name="T103" fmla="*/ 287 h 382"/>
                  <a:gd name="T104" fmla="*/ 71 w 90"/>
                  <a:gd name="T105" fmla="*/ 282 h 382"/>
                  <a:gd name="T106" fmla="*/ 21 w 90"/>
                  <a:gd name="T107" fmla="*/ 271 h 382"/>
                  <a:gd name="T108" fmla="*/ 18 w 90"/>
                  <a:gd name="T109" fmla="*/ 274 h 382"/>
                  <a:gd name="T110" fmla="*/ 18 w 90"/>
                  <a:gd name="T111" fmla="*/ 274 h 382"/>
                  <a:gd name="T112" fmla="*/ 19 w 90"/>
                  <a:gd name="T113" fmla="*/ 279 h 382"/>
                  <a:gd name="T114" fmla="*/ 69 w 90"/>
                  <a:gd name="T115" fmla="*/ 290 h 382"/>
                  <a:gd name="T116" fmla="*/ 71 w 90"/>
                  <a:gd name="T117" fmla="*/ 287 h 382"/>
                  <a:gd name="T118" fmla="*/ 72 w 90"/>
                  <a:gd name="T119" fmla="*/ 28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382">
                    <a:moveTo>
                      <a:pt x="90" y="34"/>
                    </a:moveTo>
                    <a:cubicBezTo>
                      <a:pt x="90" y="382"/>
                      <a:pt x="90" y="382"/>
                      <a:pt x="90" y="382"/>
                    </a:cubicBezTo>
                    <a:cubicBezTo>
                      <a:pt x="0" y="327"/>
                      <a:pt x="0" y="327"/>
                      <a:pt x="0" y="327"/>
                    </a:cubicBezTo>
                    <a:cubicBezTo>
                      <a:pt x="0" y="58"/>
                      <a:pt x="0" y="58"/>
                      <a:pt x="0" y="58"/>
                    </a:cubicBezTo>
                    <a:cubicBezTo>
                      <a:pt x="90" y="0"/>
                      <a:pt x="90" y="0"/>
                      <a:pt x="90" y="0"/>
                    </a:cubicBezTo>
                    <a:lnTo>
                      <a:pt x="90" y="34"/>
                    </a:lnTo>
                    <a:close/>
                    <a:moveTo>
                      <a:pt x="72" y="195"/>
                    </a:moveTo>
                    <a:cubicBezTo>
                      <a:pt x="72" y="195"/>
                      <a:pt x="72" y="195"/>
                      <a:pt x="72" y="195"/>
                    </a:cubicBezTo>
                    <a:cubicBezTo>
                      <a:pt x="72" y="193"/>
                      <a:pt x="71" y="191"/>
                      <a:pt x="70" y="191"/>
                    </a:cubicBezTo>
                    <a:cubicBezTo>
                      <a:pt x="19" y="191"/>
                      <a:pt x="19" y="191"/>
                      <a:pt x="19" y="191"/>
                    </a:cubicBezTo>
                    <a:cubicBezTo>
                      <a:pt x="18" y="191"/>
                      <a:pt x="18" y="193"/>
                      <a:pt x="18" y="195"/>
                    </a:cubicBezTo>
                    <a:cubicBezTo>
                      <a:pt x="18" y="195"/>
                      <a:pt x="18" y="195"/>
                      <a:pt x="18" y="195"/>
                    </a:cubicBezTo>
                    <a:cubicBezTo>
                      <a:pt x="18" y="197"/>
                      <a:pt x="18" y="199"/>
                      <a:pt x="19" y="199"/>
                    </a:cubicBezTo>
                    <a:cubicBezTo>
                      <a:pt x="70" y="199"/>
                      <a:pt x="70" y="199"/>
                      <a:pt x="70" y="199"/>
                    </a:cubicBezTo>
                    <a:cubicBezTo>
                      <a:pt x="71" y="199"/>
                      <a:pt x="72" y="197"/>
                      <a:pt x="72" y="195"/>
                    </a:cubicBezTo>
                    <a:close/>
                    <a:moveTo>
                      <a:pt x="71" y="161"/>
                    </a:moveTo>
                    <a:cubicBezTo>
                      <a:pt x="72" y="161"/>
                      <a:pt x="72" y="159"/>
                      <a:pt x="72" y="157"/>
                    </a:cubicBezTo>
                    <a:cubicBezTo>
                      <a:pt x="72" y="156"/>
                      <a:pt x="72" y="156"/>
                      <a:pt x="72" y="156"/>
                    </a:cubicBezTo>
                    <a:cubicBezTo>
                      <a:pt x="72" y="154"/>
                      <a:pt x="71" y="152"/>
                      <a:pt x="70" y="152"/>
                    </a:cubicBezTo>
                    <a:cubicBezTo>
                      <a:pt x="19" y="154"/>
                      <a:pt x="19" y="154"/>
                      <a:pt x="19" y="154"/>
                    </a:cubicBezTo>
                    <a:cubicBezTo>
                      <a:pt x="18" y="155"/>
                      <a:pt x="18" y="156"/>
                      <a:pt x="18" y="159"/>
                    </a:cubicBezTo>
                    <a:cubicBezTo>
                      <a:pt x="18" y="159"/>
                      <a:pt x="18" y="159"/>
                      <a:pt x="18" y="159"/>
                    </a:cubicBezTo>
                    <a:cubicBezTo>
                      <a:pt x="18" y="161"/>
                      <a:pt x="19" y="163"/>
                      <a:pt x="20" y="163"/>
                    </a:cubicBezTo>
                    <a:lnTo>
                      <a:pt x="71" y="161"/>
                    </a:lnTo>
                    <a:close/>
                    <a:moveTo>
                      <a:pt x="72" y="242"/>
                    </a:moveTo>
                    <a:cubicBezTo>
                      <a:pt x="72" y="240"/>
                      <a:pt x="72" y="238"/>
                      <a:pt x="71" y="238"/>
                    </a:cubicBezTo>
                    <a:cubicBezTo>
                      <a:pt x="20" y="233"/>
                      <a:pt x="20" y="233"/>
                      <a:pt x="20" y="233"/>
                    </a:cubicBezTo>
                    <a:cubicBezTo>
                      <a:pt x="19" y="233"/>
                      <a:pt x="18" y="235"/>
                      <a:pt x="18" y="237"/>
                    </a:cubicBezTo>
                    <a:cubicBezTo>
                      <a:pt x="18" y="237"/>
                      <a:pt x="18" y="237"/>
                      <a:pt x="18" y="237"/>
                    </a:cubicBezTo>
                    <a:cubicBezTo>
                      <a:pt x="18" y="240"/>
                      <a:pt x="18" y="241"/>
                      <a:pt x="19" y="242"/>
                    </a:cubicBezTo>
                    <a:cubicBezTo>
                      <a:pt x="70" y="246"/>
                      <a:pt x="70" y="246"/>
                      <a:pt x="70" y="246"/>
                    </a:cubicBezTo>
                    <a:cubicBezTo>
                      <a:pt x="71" y="247"/>
                      <a:pt x="72" y="245"/>
                      <a:pt x="72" y="243"/>
                    </a:cubicBezTo>
                    <a:lnTo>
                      <a:pt x="72" y="242"/>
                    </a:lnTo>
                    <a:close/>
                    <a:moveTo>
                      <a:pt x="71" y="118"/>
                    </a:moveTo>
                    <a:cubicBezTo>
                      <a:pt x="72" y="118"/>
                      <a:pt x="72" y="116"/>
                      <a:pt x="72" y="114"/>
                    </a:cubicBezTo>
                    <a:cubicBezTo>
                      <a:pt x="72" y="114"/>
                      <a:pt x="72" y="114"/>
                      <a:pt x="72" y="114"/>
                    </a:cubicBezTo>
                    <a:cubicBezTo>
                      <a:pt x="72" y="112"/>
                      <a:pt x="71" y="110"/>
                      <a:pt x="70" y="110"/>
                    </a:cubicBezTo>
                    <a:cubicBezTo>
                      <a:pt x="19" y="116"/>
                      <a:pt x="19" y="116"/>
                      <a:pt x="19" y="116"/>
                    </a:cubicBezTo>
                    <a:cubicBezTo>
                      <a:pt x="18" y="116"/>
                      <a:pt x="18" y="118"/>
                      <a:pt x="18" y="120"/>
                    </a:cubicBezTo>
                    <a:cubicBezTo>
                      <a:pt x="18" y="121"/>
                      <a:pt x="18" y="121"/>
                      <a:pt x="18" y="121"/>
                    </a:cubicBezTo>
                    <a:cubicBezTo>
                      <a:pt x="18" y="123"/>
                      <a:pt x="19" y="124"/>
                      <a:pt x="20" y="124"/>
                    </a:cubicBezTo>
                    <a:lnTo>
                      <a:pt x="71" y="118"/>
                    </a:lnTo>
                    <a:close/>
                    <a:moveTo>
                      <a:pt x="71" y="77"/>
                    </a:moveTo>
                    <a:cubicBezTo>
                      <a:pt x="72" y="77"/>
                      <a:pt x="72" y="75"/>
                      <a:pt x="72" y="73"/>
                    </a:cubicBezTo>
                    <a:cubicBezTo>
                      <a:pt x="72" y="73"/>
                      <a:pt x="72" y="73"/>
                      <a:pt x="72" y="73"/>
                    </a:cubicBezTo>
                    <a:cubicBezTo>
                      <a:pt x="71" y="71"/>
                      <a:pt x="70" y="69"/>
                      <a:pt x="69" y="69"/>
                    </a:cubicBezTo>
                    <a:cubicBezTo>
                      <a:pt x="19" y="79"/>
                      <a:pt x="19" y="79"/>
                      <a:pt x="19" y="79"/>
                    </a:cubicBezTo>
                    <a:cubicBezTo>
                      <a:pt x="18" y="79"/>
                      <a:pt x="18" y="81"/>
                      <a:pt x="18" y="83"/>
                    </a:cubicBezTo>
                    <a:cubicBezTo>
                      <a:pt x="18" y="83"/>
                      <a:pt x="18" y="83"/>
                      <a:pt x="18" y="83"/>
                    </a:cubicBezTo>
                    <a:cubicBezTo>
                      <a:pt x="19" y="86"/>
                      <a:pt x="20" y="87"/>
                      <a:pt x="21" y="87"/>
                    </a:cubicBezTo>
                    <a:lnTo>
                      <a:pt x="71" y="77"/>
                    </a:lnTo>
                    <a:close/>
                    <a:moveTo>
                      <a:pt x="72" y="287"/>
                    </a:moveTo>
                    <a:cubicBezTo>
                      <a:pt x="72" y="284"/>
                      <a:pt x="72" y="283"/>
                      <a:pt x="71" y="282"/>
                    </a:cubicBezTo>
                    <a:cubicBezTo>
                      <a:pt x="21" y="271"/>
                      <a:pt x="21" y="271"/>
                      <a:pt x="21" y="271"/>
                    </a:cubicBezTo>
                    <a:cubicBezTo>
                      <a:pt x="20" y="270"/>
                      <a:pt x="19" y="272"/>
                      <a:pt x="18" y="274"/>
                    </a:cubicBezTo>
                    <a:cubicBezTo>
                      <a:pt x="18" y="274"/>
                      <a:pt x="18" y="274"/>
                      <a:pt x="18" y="274"/>
                    </a:cubicBezTo>
                    <a:cubicBezTo>
                      <a:pt x="18" y="276"/>
                      <a:pt x="18" y="278"/>
                      <a:pt x="19" y="279"/>
                    </a:cubicBezTo>
                    <a:cubicBezTo>
                      <a:pt x="69" y="290"/>
                      <a:pt x="69" y="290"/>
                      <a:pt x="69" y="290"/>
                    </a:cubicBezTo>
                    <a:cubicBezTo>
                      <a:pt x="70" y="291"/>
                      <a:pt x="71" y="289"/>
                      <a:pt x="71" y="287"/>
                    </a:cubicBezTo>
                    <a:lnTo>
                      <a:pt x="72" y="28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68" name="Group 4"/>
            <p:cNvGrpSpPr>
              <a:grpSpLocks noChangeAspect="1"/>
            </p:cNvGrpSpPr>
            <p:nvPr/>
          </p:nvGrpSpPr>
          <p:grpSpPr bwMode="auto">
            <a:xfrm>
              <a:off x="832421" y="5803352"/>
              <a:ext cx="795504" cy="383244"/>
              <a:chOff x="5230" y="1668"/>
              <a:chExt cx="1974" cy="951"/>
            </a:xfrm>
          </p:grpSpPr>
          <p:sp>
            <p:nvSpPr>
              <p:cNvPr id="69" name="Freeform 7"/>
              <p:cNvSpPr>
                <a:spLocks noEditPoints="1"/>
              </p:cNvSpPr>
              <p:nvPr/>
            </p:nvSpPr>
            <p:spPr bwMode="auto">
              <a:xfrm>
                <a:off x="5230" y="2203"/>
                <a:ext cx="61" cy="205"/>
              </a:xfrm>
              <a:custGeom>
                <a:avLst/>
                <a:gdLst>
                  <a:gd name="T0" fmla="*/ 61 w 61"/>
                  <a:gd name="T1" fmla="*/ 205 h 205"/>
                  <a:gd name="T2" fmla="*/ 0 w 61"/>
                  <a:gd name="T3" fmla="*/ 205 h 205"/>
                  <a:gd name="T4" fmla="*/ 0 w 61"/>
                  <a:gd name="T5" fmla="*/ 0 h 205"/>
                  <a:gd name="T6" fmla="*/ 61 w 61"/>
                  <a:gd name="T7" fmla="*/ 0 h 205"/>
                  <a:gd name="T8" fmla="*/ 61 w 61"/>
                  <a:gd name="T9" fmla="*/ 205 h 205"/>
                  <a:gd name="T10" fmla="*/ 25 w 61"/>
                  <a:gd name="T11" fmla="*/ 179 h 205"/>
                  <a:gd name="T12" fmla="*/ 36 w 61"/>
                  <a:gd name="T13" fmla="*/ 179 h 205"/>
                  <a:gd name="T14" fmla="*/ 36 w 61"/>
                  <a:gd name="T15" fmla="*/ 25 h 205"/>
                  <a:gd name="T16" fmla="*/ 25 w 61"/>
                  <a:gd name="T17" fmla="*/ 25 h 205"/>
                  <a:gd name="T18" fmla="*/ 25 w 61"/>
                  <a:gd name="T19" fmla="*/ 179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5">
                    <a:moveTo>
                      <a:pt x="61" y="205"/>
                    </a:moveTo>
                    <a:lnTo>
                      <a:pt x="0" y="205"/>
                    </a:lnTo>
                    <a:lnTo>
                      <a:pt x="0" y="0"/>
                    </a:lnTo>
                    <a:lnTo>
                      <a:pt x="61" y="0"/>
                    </a:lnTo>
                    <a:lnTo>
                      <a:pt x="61" y="205"/>
                    </a:lnTo>
                    <a:close/>
                    <a:moveTo>
                      <a:pt x="25" y="179"/>
                    </a:moveTo>
                    <a:lnTo>
                      <a:pt x="36" y="179"/>
                    </a:lnTo>
                    <a:lnTo>
                      <a:pt x="36" y="25"/>
                    </a:lnTo>
                    <a:lnTo>
                      <a:pt x="25" y="25"/>
                    </a:lnTo>
                    <a:lnTo>
                      <a:pt x="25" y="1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0" name="Freeform 8"/>
              <p:cNvSpPr>
                <a:spLocks noEditPoints="1"/>
              </p:cNvSpPr>
              <p:nvPr/>
            </p:nvSpPr>
            <p:spPr bwMode="auto">
              <a:xfrm>
                <a:off x="5230" y="1793"/>
                <a:ext cx="61" cy="203"/>
              </a:xfrm>
              <a:custGeom>
                <a:avLst/>
                <a:gdLst>
                  <a:gd name="T0" fmla="*/ 61 w 61"/>
                  <a:gd name="T1" fmla="*/ 203 h 203"/>
                  <a:gd name="T2" fmla="*/ 0 w 61"/>
                  <a:gd name="T3" fmla="*/ 203 h 203"/>
                  <a:gd name="T4" fmla="*/ 0 w 61"/>
                  <a:gd name="T5" fmla="*/ 0 h 203"/>
                  <a:gd name="T6" fmla="*/ 61 w 61"/>
                  <a:gd name="T7" fmla="*/ 0 h 203"/>
                  <a:gd name="T8" fmla="*/ 61 w 61"/>
                  <a:gd name="T9" fmla="*/ 203 h 203"/>
                  <a:gd name="T10" fmla="*/ 25 w 61"/>
                  <a:gd name="T11" fmla="*/ 177 h 203"/>
                  <a:gd name="T12" fmla="*/ 36 w 61"/>
                  <a:gd name="T13" fmla="*/ 177 h 203"/>
                  <a:gd name="T14" fmla="*/ 36 w 61"/>
                  <a:gd name="T15" fmla="*/ 25 h 203"/>
                  <a:gd name="T16" fmla="*/ 25 w 61"/>
                  <a:gd name="T17" fmla="*/ 25 h 203"/>
                  <a:gd name="T18" fmla="*/ 25 w 61"/>
                  <a:gd name="T19" fmla="*/ 17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203">
                    <a:moveTo>
                      <a:pt x="61" y="203"/>
                    </a:moveTo>
                    <a:lnTo>
                      <a:pt x="0" y="203"/>
                    </a:lnTo>
                    <a:lnTo>
                      <a:pt x="0" y="0"/>
                    </a:lnTo>
                    <a:lnTo>
                      <a:pt x="61" y="0"/>
                    </a:lnTo>
                    <a:lnTo>
                      <a:pt x="61" y="203"/>
                    </a:lnTo>
                    <a:close/>
                    <a:moveTo>
                      <a:pt x="25" y="177"/>
                    </a:moveTo>
                    <a:lnTo>
                      <a:pt x="36" y="177"/>
                    </a:lnTo>
                    <a:lnTo>
                      <a:pt x="36" y="25"/>
                    </a:lnTo>
                    <a:lnTo>
                      <a:pt x="25" y="25"/>
                    </a:lnTo>
                    <a:lnTo>
                      <a:pt x="25"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1" name="Freeform 9"/>
              <p:cNvSpPr>
                <a:spLocks/>
              </p:cNvSpPr>
              <p:nvPr/>
            </p:nvSpPr>
            <p:spPr bwMode="auto">
              <a:xfrm>
                <a:off x="5249" y="1668"/>
                <a:ext cx="55" cy="951"/>
              </a:xfrm>
              <a:custGeom>
                <a:avLst/>
                <a:gdLst>
                  <a:gd name="T0" fmla="*/ 25 w 55"/>
                  <a:gd name="T1" fmla="*/ 0 h 951"/>
                  <a:gd name="T2" fmla="*/ 0 w 55"/>
                  <a:gd name="T3" fmla="*/ 0 h 951"/>
                  <a:gd name="T4" fmla="*/ 0 w 55"/>
                  <a:gd name="T5" fmla="*/ 40 h 951"/>
                  <a:gd name="T6" fmla="*/ 25 w 55"/>
                  <a:gd name="T7" fmla="*/ 40 h 951"/>
                  <a:gd name="T8" fmla="*/ 25 w 55"/>
                  <a:gd name="T9" fmla="*/ 76 h 951"/>
                  <a:gd name="T10" fmla="*/ 0 w 55"/>
                  <a:gd name="T11" fmla="*/ 76 h 951"/>
                  <a:gd name="T12" fmla="*/ 0 w 55"/>
                  <a:gd name="T13" fmla="*/ 127 h 951"/>
                  <a:gd name="T14" fmla="*/ 25 w 55"/>
                  <a:gd name="T15" fmla="*/ 127 h 951"/>
                  <a:gd name="T16" fmla="*/ 25 w 55"/>
                  <a:gd name="T17" fmla="*/ 325 h 951"/>
                  <a:gd name="T18" fmla="*/ 0 w 55"/>
                  <a:gd name="T19" fmla="*/ 325 h 951"/>
                  <a:gd name="T20" fmla="*/ 0 w 55"/>
                  <a:gd name="T21" fmla="*/ 374 h 951"/>
                  <a:gd name="T22" fmla="*/ 25 w 55"/>
                  <a:gd name="T23" fmla="*/ 374 h 951"/>
                  <a:gd name="T24" fmla="*/ 25 w 55"/>
                  <a:gd name="T25" fmla="*/ 488 h 951"/>
                  <a:gd name="T26" fmla="*/ 0 w 55"/>
                  <a:gd name="T27" fmla="*/ 488 h 951"/>
                  <a:gd name="T28" fmla="*/ 0 w 55"/>
                  <a:gd name="T29" fmla="*/ 539 h 951"/>
                  <a:gd name="T30" fmla="*/ 25 w 55"/>
                  <a:gd name="T31" fmla="*/ 539 h 951"/>
                  <a:gd name="T32" fmla="*/ 25 w 55"/>
                  <a:gd name="T33" fmla="*/ 735 h 951"/>
                  <a:gd name="T34" fmla="*/ 0 w 55"/>
                  <a:gd name="T35" fmla="*/ 735 h 951"/>
                  <a:gd name="T36" fmla="*/ 0 w 55"/>
                  <a:gd name="T37" fmla="*/ 786 h 951"/>
                  <a:gd name="T38" fmla="*/ 25 w 55"/>
                  <a:gd name="T39" fmla="*/ 786 h 951"/>
                  <a:gd name="T40" fmla="*/ 25 w 55"/>
                  <a:gd name="T41" fmla="*/ 951 h 951"/>
                  <a:gd name="T42" fmla="*/ 55 w 55"/>
                  <a:gd name="T43" fmla="*/ 951 h 951"/>
                  <a:gd name="T44" fmla="*/ 55 w 55"/>
                  <a:gd name="T45" fmla="*/ 40 h 951"/>
                  <a:gd name="T46" fmla="*/ 55 w 55"/>
                  <a:gd name="T47" fmla="*/ 0 h 951"/>
                  <a:gd name="T48" fmla="*/ 25 w 55"/>
                  <a:gd name="T49"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951">
                    <a:moveTo>
                      <a:pt x="25" y="0"/>
                    </a:moveTo>
                    <a:lnTo>
                      <a:pt x="0" y="0"/>
                    </a:lnTo>
                    <a:lnTo>
                      <a:pt x="0" y="40"/>
                    </a:lnTo>
                    <a:lnTo>
                      <a:pt x="25" y="40"/>
                    </a:lnTo>
                    <a:lnTo>
                      <a:pt x="25" y="76"/>
                    </a:lnTo>
                    <a:lnTo>
                      <a:pt x="0" y="76"/>
                    </a:lnTo>
                    <a:lnTo>
                      <a:pt x="0" y="127"/>
                    </a:lnTo>
                    <a:lnTo>
                      <a:pt x="25" y="127"/>
                    </a:lnTo>
                    <a:lnTo>
                      <a:pt x="25" y="325"/>
                    </a:lnTo>
                    <a:lnTo>
                      <a:pt x="0" y="325"/>
                    </a:lnTo>
                    <a:lnTo>
                      <a:pt x="0" y="374"/>
                    </a:lnTo>
                    <a:lnTo>
                      <a:pt x="25" y="374"/>
                    </a:lnTo>
                    <a:lnTo>
                      <a:pt x="25" y="488"/>
                    </a:lnTo>
                    <a:lnTo>
                      <a:pt x="0" y="488"/>
                    </a:lnTo>
                    <a:lnTo>
                      <a:pt x="0" y="539"/>
                    </a:lnTo>
                    <a:lnTo>
                      <a:pt x="25" y="539"/>
                    </a:lnTo>
                    <a:lnTo>
                      <a:pt x="25" y="735"/>
                    </a:lnTo>
                    <a:lnTo>
                      <a:pt x="0" y="735"/>
                    </a:lnTo>
                    <a:lnTo>
                      <a:pt x="0" y="786"/>
                    </a:lnTo>
                    <a:lnTo>
                      <a:pt x="25" y="786"/>
                    </a:lnTo>
                    <a:lnTo>
                      <a:pt x="25" y="951"/>
                    </a:lnTo>
                    <a:lnTo>
                      <a:pt x="55" y="951"/>
                    </a:lnTo>
                    <a:lnTo>
                      <a:pt x="55" y="40"/>
                    </a:lnTo>
                    <a:lnTo>
                      <a:pt x="55" y="0"/>
                    </a:lnTo>
                    <a:lnTo>
                      <a:pt x="2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2" name="Freeform 10"/>
              <p:cNvSpPr>
                <a:spLocks noEditPoints="1"/>
              </p:cNvSpPr>
              <p:nvPr/>
            </p:nvSpPr>
            <p:spPr bwMode="auto">
              <a:xfrm>
                <a:off x="5317" y="1674"/>
                <a:ext cx="1887" cy="881"/>
              </a:xfrm>
              <a:custGeom>
                <a:avLst/>
                <a:gdLst>
                  <a:gd name="T0" fmla="*/ 0 w 1887"/>
                  <a:gd name="T1" fmla="*/ 0 h 881"/>
                  <a:gd name="T2" fmla="*/ 0 w 1887"/>
                  <a:gd name="T3" fmla="*/ 854 h 881"/>
                  <a:gd name="T4" fmla="*/ 189 w 1887"/>
                  <a:gd name="T5" fmla="*/ 854 h 881"/>
                  <a:gd name="T6" fmla="*/ 189 w 1887"/>
                  <a:gd name="T7" fmla="*/ 786 h 881"/>
                  <a:gd name="T8" fmla="*/ 293 w 1887"/>
                  <a:gd name="T9" fmla="*/ 786 h 881"/>
                  <a:gd name="T10" fmla="*/ 293 w 1887"/>
                  <a:gd name="T11" fmla="*/ 852 h 881"/>
                  <a:gd name="T12" fmla="*/ 360 w 1887"/>
                  <a:gd name="T13" fmla="*/ 852 h 881"/>
                  <a:gd name="T14" fmla="*/ 360 w 1887"/>
                  <a:gd name="T15" fmla="*/ 778 h 881"/>
                  <a:gd name="T16" fmla="*/ 379 w 1887"/>
                  <a:gd name="T17" fmla="*/ 778 h 881"/>
                  <a:gd name="T18" fmla="*/ 379 w 1887"/>
                  <a:gd name="T19" fmla="*/ 852 h 881"/>
                  <a:gd name="T20" fmla="*/ 379 w 1887"/>
                  <a:gd name="T21" fmla="*/ 852 h 881"/>
                  <a:gd name="T22" fmla="*/ 379 w 1887"/>
                  <a:gd name="T23" fmla="*/ 881 h 881"/>
                  <a:gd name="T24" fmla="*/ 1047 w 1887"/>
                  <a:gd name="T25" fmla="*/ 881 h 881"/>
                  <a:gd name="T26" fmla="*/ 1047 w 1887"/>
                  <a:gd name="T27" fmla="*/ 881 h 881"/>
                  <a:gd name="T28" fmla="*/ 1026 w 1887"/>
                  <a:gd name="T29" fmla="*/ 881 h 881"/>
                  <a:gd name="T30" fmla="*/ 1026 w 1887"/>
                  <a:gd name="T31" fmla="*/ 807 h 881"/>
                  <a:gd name="T32" fmla="*/ 1047 w 1887"/>
                  <a:gd name="T33" fmla="*/ 807 h 881"/>
                  <a:gd name="T34" fmla="*/ 1047 w 1887"/>
                  <a:gd name="T35" fmla="*/ 854 h 881"/>
                  <a:gd name="T36" fmla="*/ 1163 w 1887"/>
                  <a:gd name="T37" fmla="*/ 854 h 881"/>
                  <a:gd name="T38" fmla="*/ 1163 w 1887"/>
                  <a:gd name="T39" fmla="*/ 786 h 881"/>
                  <a:gd name="T40" fmla="*/ 1887 w 1887"/>
                  <a:gd name="T41" fmla="*/ 786 h 881"/>
                  <a:gd name="T42" fmla="*/ 1887 w 1887"/>
                  <a:gd name="T43" fmla="*/ 0 h 881"/>
                  <a:gd name="T44" fmla="*/ 0 w 1887"/>
                  <a:gd name="T45" fmla="*/ 0 h 881"/>
                  <a:gd name="T46" fmla="*/ 499 w 1887"/>
                  <a:gd name="T47" fmla="*/ 881 h 881"/>
                  <a:gd name="T48" fmla="*/ 478 w 1887"/>
                  <a:gd name="T49" fmla="*/ 881 h 881"/>
                  <a:gd name="T50" fmla="*/ 478 w 1887"/>
                  <a:gd name="T51" fmla="*/ 807 h 881"/>
                  <a:gd name="T52" fmla="*/ 499 w 1887"/>
                  <a:gd name="T53" fmla="*/ 807 h 881"/>
                  <a:gd name="T54" fmla="*/ 499 w 1887"/>
                  <a:gd name="T55" fmla="*/ 881 h 881"/>
                  <a:gd name="T56" fmla="*/ 1836 w 1887"/>
                  <a:gd name="T57" fmla="*/ 736 h 881"/>
                  <a:gd name="T58" fmla="*/ 1069 w 1887"/>
                  <a:gd name="T59" fmla="*/ 736 h 881"/>
                  <a:gd name="T60" fmla="*/ 1069 w 1887"/>
                  <a:gd name="T61" fmla="*/ 774 h 881"/>
                  <a:gd name="T62" fmla="*/ 997 w 1887"/>
                  <a:gd name="T63" fmla="*/ 774 h 881"/>
                  <a:gd name="T64" fmla="*/ 997 w 1887"/>
                  <a:gd name="T65" fmla="*/ 831 h 881"/>
                  <a:gd name="T66" fmla="*/ 527 w 1887"/>
                  <a:gd name="T67" fmla="*/ 831 h 881"/>
                  <a:gd name="T68" fmla="*/ 527 w 1887"/>
                  <a:gd name="T69" fmla="*/ 778 h 881"/>
                  <a:gd name="T70" fmla="*/ 451 w 1887"/>
                  <a:gd name="T71" fmla="*/ 778 h 881"/>
                  <a:gd name="T72" fmla="*/ 451 w 1887"/>
                  <a:gd name="T73" fmla="*/ 831 h 881"/>
                  <a:gd name="T74" fmla="*/ 430 w 1887"/>
                  <a:gd name="T75" fmla="*/ 831 h 881"/>
                  <a:gd name="T76" fmla="*/ 430 w 1887"/>
                  <a:gd name="T77" fmla="*/ 736 h 881"/>
                  <a:gd name="T78" fmla="*/ 139 w 1887"/>
                  <a:gd name="T79" fmla="*/ 736 h 881"/>
                  <a:gd name="T80" fmla="*/ 139 w 1887"/>
                  <a:gd name="T81" fmla="*/ 803 h 881"/>
                  <a:gd name="T82" fmla="*/ 50 w 1887"/>
                  <a:gd name="T83" fmla="*/ 803 h 881"/>
                  <a:gd name="T84" fmla="*/ 50 w 1887"/>
                  <a:gd name="T85" fmla="*/ 51 h 881"/>
                  <a:gd name="T86" fmla="*/ 1836 w 1887"/>
                  <a:gd name="T87" fmla="*/ 51 h 881"/>
                  <a:gd name="T88" fmla="*/ 1836 w 1887"/>
                  <a:gd name="T89" fmla="*/ 736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87" h="881">
                    <a:moveTo>
                      <a:pt x="0" y="0"/>
                    </a:moveTo>
                    <a:lnTo>
                      <a:pt x="0" y="854"/>
                    </a:lnTo>
                    <a:lnTo>
                      <a:pt x="189" y="854"/>
                    </a:lnTo>
                    <a:lnTo>
                      <a:pt x="189" y="786"/>
                    </a:lnTo>
                    <a:lnTo>
                      <a:pt x="293" y="786"/>
                    </a:lnTo>
                    <a:lnTo>
                      <a:pt x="293" y="852"/>
                    </a:lnTo>
                    <a:lnTo>
                      <a:pt x="360" y="852"/>
                    </a:lnTo>
                    <a:lnTo>
                      <a:pt x="360" y="778"/>
                    </a:lnTo>
                    <a:lnTo>
                      <a:pt x="379" y="778"/>
                    </a:lnTo>
                    <a:lnTo>
                      <a:pt x="379" y="852"/>
                    </a:lnTo>
                    <a:lnTo>
                      <a:pt x="379" y="852"/>
                    </a:lnTo>
                    <a:lnTo>
                      <a:pt x="379" y="881"/>
                    </a:lnTo>
                    <a:lnTo>
                      <a:pt x="1047" y="881"/>
                    </a:lnTo>
                    <a:lnTo>
                      <a:pt x="1047" y="881"/>
                    </a:lnTo>
                    <a:lnTo>
                      <a:pt x="1026" y="881"/>
                    </a:lnTo>
                    <a:lnTo>
                      <a:pt x="1026" y="807"/>
                    </a:lnTo>
                    <a:lnTo>
                      <a:pt x="1047" y="807"/>
                    </a:lnTo>
                    <a:lnTo>
                      <a:pt x="1047" y="854"/>
                    </a:lnTo>
                    <a:lnTo>
                      <a:pt x="1163" y="854"/>
                    </a:lnTo>
                    <a:lnTo>
                      <a:pt x="1163" y="786"/>
                    </a:lnTo>
                    <a:lnTo>
                      <a:pt x="1887" y="786"/>
                    </a:lnTo>
                    <a:lnTo>
                      <a:pt x="1887" y="0"/>
                    </a:lnTo>
                    <a:lnTo>
                      <a:pt x="0" y="0"/>
                    </a:lnTo>
                    <a:close/>
                    <a:moveTo>
                      <a:pt x="499" y="881"/>
                    </a:moveTo>
                    <a:lnTo>
                      <a:pt x="478" y="881"/>
                    </a:lnTo>
                    <a:lnTo>
                      <a:pt x="478" y="807"/>
                    </a:lnTo>
                    <a:lnTo>
                      <a:pt x="499" y="807"/>
                    </a:lnTo>
                    <a:lnTo>
                      <a:pt x="499" y="881"/>
                    </a:lnTo>
                    <a:close/>
                    <a:moveTo>
                      <a:pt x="1836" y="736"/>
                    </a:moveTo>
                    <a:lnTo>
                      <a:pt x="1069" y="736"/>
                    </a:lnTo>
                    <a:lnTo>
                      <a:pt x="1069" y="774"/>
                    </a:lnTo>
                    <a:lnTo>
                      <a:pt x="997" y="774"/>
                    </a:lnTo>
                    <a:lnTo>
                      <a:pt x="997" y="831"/>
                    </a:lnTo>
                    <a:lnTo>
                      <a:pt x="527" y="831"/>
                    </a:lnTo>
                    <a:lnTo>
                      <a:pt x="527" y="778"/>
                    </a:lnTo>
                    <a:lnTo>
                      <a:pt x="451" y="778"/>
                    </a:lnTo>
                    <a:lnTo>
                      <a:pt x="451" y="831"/>
                    </a:lnTo>
                    <a:lnTo>
                      <a:pt x="430" y="831"/>
                    </a:lnTo>
                    <a:lnTo>
                      <a:pt x="430" y="736"/>
                    </a:lnTo>
                    <a:lnTo>
                      <a:pt x="139" y="736"/>
                    </a:lnTo>
                    <a:lnTo>
                      <a:pt x="139" y="803"/>
                    </a:lnTo>
                    <a:lnTo>
                      <a:pt x="50" y="803"/>
                    </a:lnTo>
                    <a:lnTo>
                      <a:pt x="50" y="51"/>
                    </a:lnTo>
                    <a:lnTo>
                      <a:pt x="1836" y="51"/>
                    </a:lnTo>
                    <a:lnTo>
                      <a:pt x="1836" y="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3" name="Freeform 11"/>
              <p:cNvSpPr>
                <a:spLocks/>
              </p:cNvSpPr>
              <p:nvPr/>
            </p:nvSpPr>
            <p:spPr bwMode="auto">
              <a:xfrm>
                <a:off x="6261"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4" name="Freeform 12"/>
              <p:cNvSpPr>
                <a:spLocks/>
              </p:cNvSpPr>
              <p:nvPr/>
            </p:nvSpPr>
            <p:spPr bwMode="auto">
              <a:xfrm>
                <a:off x="6213"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5" name="Freeform 13"/>
              <p:cNvSpPr>
                <a:spLocks/>
              </p:cNvSpPr>
              <p:nvPr/>
            </p:nvSpPr>
            <p:spPr bwMode="auto">
              <a:xfrm>
                <a:off x="6162"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6" name="Freeform 14"/>
              <p:cNvSpPr>
                <a:spLocks/>
              </p:cNvSpPr>
              <p:nvPr/>
            </p:nvSpPr>
            <p:spPr bwMode="auto">
              <a:xfrm>
                <a:off x="6114" y="2441"/>
                <a:ext cx="23" cy="55"/>
              </a:xfrm>
              <a:custGeom>
                <a:avLst/>
                <a:gdLst>
                  <a:gd name="T0" fmla="*/ 6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6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6"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7" name="Freeform 15"/>
              <p:cNvSpPr>
                <a:spLocks/>
              </p:cNvSpPr>
              <p:nvPr/>
            </p:nvSpPr>
            <p:spPr bwMode="auto">
              <a:xfrm>
                <a:off x="6063"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8" name="Freeform 16"/>
              <p:cNvSpPr>
                <a:spLocks/>
              </p:cNvSpPr>
              <p:nvPr/>
            </p:nvSpPr>
            <p:spPr bwMode="auto">
              <a:xfrm>
                <a:off x="6014"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2"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79" name="Freeform 17"/>
              <p:cNvSpPr>
                <a:spLocks/>
              </p:cNvSpPr>
              <p:nvPr/>
            </p:nvSpPr>
            <p:spPr bwMode="auto">
              <a:xfrm>
                <a:off x="5964" y="2441"/>
                <a:ext cx="25"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10"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80" name="Freeform 18"/>
              <p:cNvSpPr>
                <a:spLocks/>
              </p:cNvSpPr>
              <p:nvPr/>
            </p:nvSpPr>
            <p:spPr bwMode="auto">
              <a:xfrm>
                <a:off x="5915" y="2441"/>
                <a:ext cx="26" cy="55"/>
              </a:xfrm>
              <a:custGeom>
                <a:avLst/>
                <a:gdLst>
                  <a:gd name="T0" fmla="*/ 6 w 12"/>
                  <a:gd name="T1" fmla="*/ 0 h 26"/>
                  <a:gd name="T2" fmla="*/ 0 w 12"/>
                  <a:gd name="T3" fmla="*/ 6 h 26"/>
                  <a:gd name="T4" fmla="*/ 0 w 12"/>
                  <a:gd name="T5" fmla="*/ 6 h 26"/>
                  <a:gd name="T6" fmla="*/ 0 w 12"/>
                  <a:gd name="T7" fmla="*/ 6 h 26"/>
                  <a:gd name="T8" fmla="*/ 0 w 12"/>
                  <a:gd name="T9" fmla="*/ 26 h 26"/>
                  <a:gd name="T10" fmla="*/ 12 w 12"/>
                  <a:gd name="T11" fmla="*/ 26 h 26"/>
                  <a:gd name="T12" fmla="*/ 12 w 12"/>
                  <a:gd name="T13" fmla="*/ 6 h 26"/>
                  <a:gd name="T14" fmla="*/ 12 w 12"/>
                  <a:gd name="T15" fmla="*/ 6 h 26"/>
                  <a:gd name="T16" fmla="*/ 12 w 12"/>
                  <a:gd name="T17" fmla="*/ 6 h 26"/>
                  <a:gd name="T18" fmla="*/ 6 w 12"/>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6">
                    <a:moveTo>
                      <a:pt x="6" y="0"/>
                    </a:moveTo>
                    <a:cubicBezTo>
                      <a:pt x="3" y="0"/>
                      <a:pt x="0" y="3"/>
                      <a:pt x="0" y="6"/>
                    </a:cubicBezTo>
                    <a:cubicBezTo>
                      <a:pt x="0" y="6"/>
                      <a:pt x="0" y="6"/>
                      <a:pt x="0" y="6"/>
                    </a:cubicBezTo>
                    <a:cubicBezTo>
                      <a:pt x="0" y="6"/>
                      <a:pt x="0" y="6"/>
                      <a:pt x="0" y="6"/>
                    </a:cubicBezTo>
                    <a:cubicBezTo>
                      <a:pt x="0" y="26"/>
                      <a:pt x="0" y="26"/>
                      <a:pt x="0" y="26"/>
                    </a:cubicBezTo>
                    <a:cubicBezTo>
                      <a:pt x="12" y="26"/>
                      <a:pt x="12" y="26"/>
                      <a:pt x="12" y="26"/>
                    </a:cubicBezTo>
                    <a:cubicBezTo>
                      <a:pt x="12" y="6"/>
                      <a:pt x="12" y="6"/>
                      <a:pt x="12" y="6"/>
                    </a:cubicBezTo>
                    <a:cubicBezTo>
                      <a:pt x="12" y="6"/>
                      <a:pt x="12" y="6"/>
                      <a:pt x="12" y="6"/>
                    </a:cubicBezTo>
                    <a:cubicBezTo>
                      <a:pt x="12" y="6"/>
                      <a:pt x="12" y="6"/>
                      <a:pt x="12" y="6"/>
                    </a:cubicBezTo>
                    <a:cubicBezTo>
                      <a:pt x="12" y="3"/>
                      <a:pt x="9"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81" name="Freeform 19"/>
              <p:cNvSpPr>
                <a:spLocks/>
              </p:cNvSpPr>
              <p:nvPr/>
            </p:nvSpPr>
            <p:spPr bwMode="auto">
              <a:xfrm>
                <a:off x="5867" y="2441"/>
                <a:ext cx="23" cy="55"/>
              </a:xfrm>
              <a:custGeom>
                <a:avLst/>
                <a:gdLst>
                  <a:gd name="T0" fmla="*/ 5 w 11"/>
                  <a:gd name="T1" fmla="*/ 0 h 26"/>
                  <a:gd name="T2" fmla="*/ 0 w 11"/>
                  <a:gd name="T3" fmla="*/ 6 h 26"/>
                  <a:gd name="T4" fmla="*/ 0 w 11"/>
                  <a:gd name="T5" fmla="*/ 6 h 26"/>
                  <a:gd name="T6" fmla="*/ 0 w 11"/>
                  <a:gd name="T7" fmla="*/ 6 h 26"/>
                  <a:gd name="T8" fmla="*/ 0 w 11"/>
                  <a:gd name="T9" fmla="*/ 26 h 26"/>
                  <a:gd name="T10" fmla="*/ 11 w 11"/>
                  <a:gd name="T11" fmla="*/ 26 h 26"/>
                  <a:gd name="T12" fmla="*/ 11 w 11"/>
                  <a:gd name="T13" fmla="*/ 6 h 26"/>
                  <a:gd name="T14" fmla="*/ 11 w 11"/>
                  <a:gd name="T15" fmla="*/ 6 h 26"/>
                  <a:gd name="T16" fmla="*/ 11 w 11"/>
                  <a:gd name="T17" fmla="*/ 6 h 26"/>
                  <a:gd name="T18" fmla="*/ 5 w 11"/>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6">
                    <a:moveTo>
                      <a:pt x="5" y="0"/>
                    </a:moveTo>
                    <a:cubicBezTo>
                      <a:pt x="2" y="0"/>
                      <a:pt x="0" y="3"/>
                      <a:pt x="0" y="6"/>
                    </a:cubicBezTo>
                    <a:cubicBezTo>
                      <a:pt x="0" y="6"/>
                      <a:pt x="0" y="6"/>
                      <a:pt x="0" y="6"/>
                    </a:cubicBezTo>
                    <a:cubicBezTo>
                      <a:pt x="0" y="6"/>
                      <a:pt x="0" y="6"/>
                      <a:pt x="0" y="6"/>
                    </a:cubicBezTo>
                    <a:cubicBezTo>
                      <a:pt x="0" y="26"/>
                      <a:pt x="0" y="26"/>
                      <a:pt x="0" y="26"/>
                    </a:cubicBezTo>
                    <a:cubicBezTo>
                      <a:pt x="11" y="26"/>
                      <a:pt x="11" y="26"/>
                      <a:pt x="11" y="26"/>
                    </a:cubicBezTo>
                    <a:cubicBezTo>
                      <a:pt x="11" y="6"/>
                      <a:pt x="11" y="6"/>
                      <a:pt x="11" y="6"/>
                    </a:cubicBezTo>
                    <a:cubicBezTo>
                      <a:pt x="11" y="6"/>
                      <a:pt x="11" y="6"/>
                      <a:pt x="11" y="6"/>
                    </a:cubicBezTo>
                    <a:cubicBezTo>
                      <a:pt x="11" y="6"/>
                      <a:pt x="11" y="6"/>
                      <a:pt x="11" y="6"/>
                    </a:cubicBezTo>
                    <a:cubicBezTo>
                      <a:pt x="11" y="3"/>
                      <a:pt x="9"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82" name="Freeform 20"/>
              <p:cNvSpPr>
                <a:spLocks noEditPoints="1"/>
              </p:cNvSpPr>
              <p:nvPr/>
            </p:nvSpPr>
            <p:spPr bwMode="auto">
              <a:xfrm>
                <a:off x="6537" y="1803"/>
                <a:ext cx="515" cy="514"/>
              </a:xfrm>
              <a:custGeom>
                <a:avLst/>
                <a:gdLst>
                  <a:gd name="T0" fmla="*/ 122 w 244"/>
                  <a:gd name="T1" fmla="*/ 243 h 243"/>
                  <a:gd name="T2" fmla="*/ 0 w 244"/>
                  <a:gd name="T3" fmla="*/ 121 h 243"/>
                  <a:gd name="T4" fmla="*/ 122 w 244"/>
                  <a:gd name="T5" fmla="*/ 0 h 243"/>
                  <a:gd name="T6" fmla="*/ 244 w 244"/>
                  <a:gd name="T7" fmla="*/ 121 h 243"/>
                  <a:gd name="T8" fmla="*/ 122 w 244"/>
                  <a:gd name="T9" fmla="*/ 243 h 243"/>
                  <a:gd name="T10" fmla="*/ 122 w 244"/>
                  <a:gd name="T11" fmla="*/ 12 h 243"/>
                  <a:gd name="T12" fmla="*/ 12 w 244"/>
                  <a:gd name="T13" fmla="*/ 121 h 243"/>
                  <a:gd name="T14" fmla="*/ 122 w 244"/>
                  <a:gd name="T15" fmla="*/ 231 h 243"/>
                  <a:gd name="T16" fmla="*/ 232 w 244"/>
                  <a:gd name="T17" fmla="*/ 121 h 243"/>
                  <a:gd name="T18" fmla="*/ 122 w 244"/>
                  <a:gd name="T19" fmla="*/ 1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243">
                    <a:moveTo>
                      <a:pt x="122" y="243"/>
                    </a:moveTo>
                    <a:cubicBezTo>
                      <a:pt x="55" y="243"/>
                      <a:pt x="0" y="188"/>
                      <a:pt x="0" y="121"/>
                    </a:cubicBezTo>
                    <a:cubicBezTo>
                      <a:pt x="0" y="54"/>
                      <a:pt x="55" y="0"/>
                      <a:pt x="122" y="0"/>
                    </a:cubicBezTo>
                    <a:cubicBezTo>
                      <a:pt x="189" y="0"/>
                      <a:pt x="244" y="54"/>
                      <a:pt x="244" y="121"/>
                    </a:cubicBezTo>
                    <a:cubicBezTo>
                      <a:pt x="244" y="188"/>
                      <a:pt x="189" y="243"/>
                      <a:pt x="122" y="243"/>
                    </a:cubicBezTo>
                    <a:close/>
                    <a:moveTo>
                      <a:pt x="122" y="12"/>
                    </a:moveTo>
                    <a:cubicBezTo>
                      <a:pt x="62" y="12"/>
                      <a:pt x="12" y="61"/>
                      <a:pt x="12" y="121"/>
                    </a:cubicBezTo>
                    <a:cubicBezTo>
                      <a:pt x="12" y="182"/>
                      <a:pt x="62" y="231"/>
                      <a:pt x="122" y="231"/>
                    </a:cubicBezTo>
                    <a:cubicBezTo>
                      <a:pt x="182" y="231"/>
                      <a:pt x="232" y="182"/>
                      <a:pt x="232" y="121"/>
                    </a:cubicBezTo>
                    <a:cubicBezTo>
                      <a:pt x="232" y="61"/>
                      <a:pt x="182" y="12"/>
                      <a:pt x="12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83" name="Freeform 21"/>
              <p:cNvSpPr>
                <a:spLocks noEditPoints="1"/>
              </p:cNvSpPr>
              <p:nvPr/>
            </p:nvSpPr>
            <p:spPr bwMode="auto">
              <a:xfrm>
                <a:off x="6558" y="1822"/>
                <a:ext cx="473" cy="476"/>
              </a:xfrm>
              <a:custGeom>
                <a:avLst/>
                <a:gdLst>
                  <a:gd name="T0" fmla="*/ 112 w 224"/>
                  <a:gd name="T1" fmla="*/ 213 h 225"/>
                  <a:gd name="T2" fmla="*/ 125 w 224"/>
                  <a:gd name="T3" fmla="*/ 224 h 225"/>
                  <a:gd name="T4" fmla="*/ 101 w 224"/>
                  <a:gd name="T5" fmla="*/ 212 h 225"/>
                  <a:gd name="T6" fmla="*/ 137 w 224"/>
                  <a:gd name="T7" fmla="*/ 222 h 225"/>
                  <a:gd name="T8" fmla="*/ 90 w 224"/>
                  <a:gd name="T9" fmla="*/ 210 h 225"/>
                  <a:gd name="T10" fmla="*/ 149 w 224"/>
                  <a:gd name="T11" fmla="*/ 218 h 225"/>
                  <a:gd name="T12" fmla="*/ 79 w 224"/>
                  <a:gd name="T13" fmla="*/ 207 h 225"/>
                  <a:gd name="T14" fmla="*/ 161 w 224"/>
                  <a:gd name="T15" fmla="*/ 213 h 225"/>
                  <a:gd name="T16" fmla="*/ 69 w 224"/>
                  <a:gd name="T17" fmla="*/ 203 h 225"/>
                  <a:gd name="T18" fmla="*/ 172 w 224"/>
                  <a:gd name="T19" fmla="*/ 207 h 225"/>
                  <a:gd name="T20" fmla="*/ 59 w 224"/>
                  <a:gd name="T21" fmla="*/ 197 h 225"/>
                  <a:gd name="T22" fmla="*/ 182 w 224"/>
                  <a:gd name="T23" fmla="*/ 200 h 225"/>
                  <a:gd name="T24" fmla="*/ 50 w 224"/>
                  <a:gd name="T25" fmla="*/ 191 h 225"/>
                  <a:gd name="T26" fmla="*/ 191 w 224"/>
                  <a:gd name="T27" fmla="*/ 192 h 225"/>
                  <a:gd name="T28" fmla="*/ 41 w 224"/>
                  <a:gd name="T29" fmla="*/ 183 h 225"/>
                  <a:gd name="T30" fmla="*/ 200 w 224"/>
                  <a:gd name="T31" fmla="*/ 182 h 225"/>
                  <a:gd name="T32" fmla="*/ 34 w 224"/>
                  <a:gd name="T33" fmla="*/ 175 h 225"/>
                  <a:gd name="T34" fmla="*/ 207 w 224"/>
                  <a:gd name="T35" fmla="*/ 172 h 225"/>
                  <a:gd name="T36" fmla="*/ 27 w 224"/>
                  <a:gd name="T37" fmla="*/ 166 h 225"/>
                  <a:gd name="T38" fmla="*/ 213 w 224"/>
                  <a:gd name="T39" fmla="*/ 161 h 225"/>
                  <a:gd name="T40" fmla="*/ 22 w 224"/>
                  <a:gd name="T41" fmla="*/ 156 h 225"/>
                  <a:gd name="T42" fmla="*/ 218 w 224"/>
                  <a:gd name="T43" fmla="*/ 149 h 225"/>
                  <a:gd name="T44" fmla="*/ 17 w 224"/>
                  <a:gd name="T45" fmla="*/ 146 h 225"/>
                  <a:gd name="T46" fmla="*/ 221 w 224"/>
                  <a:gd name="T47" fmla="*/ 137 h 225"/>
                  <a:gd name="T48" fmla="*/ 14 w 224"/>
                  <a:gd name="T49" fmla="*/ 135 h 225"/>
                  <a:gd name="T50" fmla="*/ 224 w 224"/>
                  <a:gd name="T51" fmla="*/ 125 h 225"/>
                  <a:gd name="T52" fmla="*/ 12 w 224"/>
                  <a:gd name="T53" fmla="*/ 124 h 225"/>
                  <a:gd name="T54" fmla="*/ 212 w 224"/>
                  <a:gd name="T55" fmla="*/ 112 h 225"/>
                  <a:gd name="T56" fmla="*/ 0 w 224"/>
                  <a:gd name="T57" fmla="*/ 112 h 225"/>
                  <a:gd name="T58" fmla="*/ 212 w 224"/>
                  <a:gd name="T59" fmla="*/ 104 h 225"/>
                  <a:gd name="T60" fmla="*/ 12 w 224"/>
                  <a:gd name="T61" fmla="*/ 101 h 225"/>
                  <a:gd name="T62" fmla="*/ 210 w 224"/>
                  <a:gd name="T63" fmla="*/ 93 h 225"/>
                  <a:gd name="T64" fmla="*/ 14 w 224"/>
                  <a:gd name="T65" fmla="*/ 90 h 225"/>
                  <a:gd name="T66" fmla="*/ 208 w 224"/>
                  <a:gd name="T67" fmla="*/ 82 h 225"/>
                  <a:gd name="T68" fmla="*/ 17 w 224"/>
                  <a:gd name="T69" fmla="*/ 79 h 225"/>
                  <a:gd name="T70" fmla="*/ 204 w 224"/>
                  <a:gd name="T71" fmla="*/ 72 h 225"/>
                  <a:gd name="T72" fmla="*/ 22 w 224"/>
                  <a:gd name="T73" fmla="*/ 69 h 225"/>
                  <a:gd name="T74" fmla="*/ 199 w 224"/>
                  <a:gd name="T75" fmla="*/ 62 h 225"/>
                  <a:gd name="T76" fmla="*/ 27 w 224"/>
                  <a:gd name="T77" fmla="*/ 59 h 225"/>
                  <a:gd name="T78" fmla="*/ 192 w 224"/>
                  <a:gd name="T79" fmla="*/ 53 h 225"/>
                  <a:gd name="T80" fmla="*/ 34 w 224"/>
                  <a:gd name="T81" fmla="*/ 50 h 225"/>
                  <a:gd name="T82" fmla="*/ 185 w 224"/>
                  <a:gd name="T83" fmla="*/ 44 h 225"/>
                  <a:gd name="T84" fmla="*/ 41 w 224"/>
                  <a:gd name="T85" fmla="*/ 42 h 225"/>
                  <a:gd name="T86" fmla="*/ 177 w 224"/>
                  <a:gd name="T87" fmla="*/ 36 h 225"/>
                  <a:gd name="T88" fmla="*/ 49 w 224"/>
                  <a:gd name="T89" fmla="*/ 34 h 225"/>
                  <a:gd name="T90" fmla="*/ 168 w 224"/>
                  <a:gd name="T91" fmla="*/ 29 h 225"/>
                  <a:gd name="T92" fmla="*/ 58 w 224"/>
                  <a:gd name="T93" fmla="*/ 28 h 225"/>
                  <a:gd name="T94" fmla="*/ 159 w 224"/>
                  <a:gd name="T95" fmla="*/ 24 h 225"/>
                  <a:gd name="T96" fmla="*/ 68 w 224"/>
                  <a:gd name="T97" fmla="*/ 22 h 225"/>
                  <a:gd name="T98" fmla="*/ 148 w 224"/>
                  <a:gd name="T99" fmla="*/ 19 h 225"/>
                  <a:gd name="T100" fmla="*/ 79 w 224"/>
                  <a:gd name="T101" fmla="*/ 18 h 225"/>
                  <a:gd name="T102" fmla="*/ 138 w 224"/>
                  <a:gd name="T103" fmla="*/ 15 h 225"/>
                  <a:gd name="T104" fmla="*/ 89 w 224"/>
                  <a:gd name="T105" fmla="*/ 15 h 225"/>
                  <a:gd name="T106" fmla="*/ 127 w 224"/>
                  <a:gd name="T107" fmla="*/ 13 h 225"/>
                  <a:gd name="T108" fmla="*/ 100 w 224"/>
                  <a:gd name="T109" fmla="*/ 13 h 225"/>
                  <a:gd name="T110" fmla="*/ 115 w 224"/>
                  <a:gd name="T111" fmla="*/ 12 h 225"/>
                  <a:gd name="T112" fmla="*/ 115 w 224"/>
                  <a:gd name="T113" fmla="*/ 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225">
                    <a:moveTo>
                      <a:pt x="112" y="225"/>
                    </a:moveTo>
                    <a:cubicBezTo>
                      <a:pt x="112" y="225"/>
                      <a:pt x="112" y="225"/>
                      <a:pt x="112" y="225"/>
                    </a:cubicBezTo>
                    <a:cubicBezTo>
                      <a:pt x="111" y="225"/>
                      <a:pt x="109" y="225"/>
                      <a:pt x="108" y="224"/>
                    </a:cubicBezTo>
                    <a:cubicBezTo>
                      <a:pt x="108" y="213"/>
                      <a:pt x="108" y="213"/>
                      <a:pt x="108" y="213"/>
                    </a:cubicBezTo>
                    <a:cubicBezTo>
                      <a:pt x="110" y="213"/>
                      <a:pt x="111" y="213"/>
                      <a:pt x="112" y="213"/>
                    </a:cubicBezTo>
                    <a:lnTo>
                      <a:pt x="112" y="225"/>
                    </a:lnTo>
                    <a:close/>
                    <a:moveTo>
                      <a:pt x="121" y="224"/>
                    </a:moveTo>
                    <a:cubicBezTo>
                      <a:pt x="120" y="212"/>
                      <a:pt x="120" y="212"/>
                      <a:pt x="120" y="212"/>
                    </a:cubicBezTo>
                    <a:cubicBezTo>
                      <a:pt x="121" y="212"/>
                      <a:pt x="122" y="212"/>
                      <a:pt x="123" y="212"/>
                    </a:cubicBezTo>
                    <a:cubicBezTo>
                      <a:pt x="125" y="224"/>
                      <a:pt x="125" y="224"/>
                      <a:pt x="125" y="224"/>
                    </a:cubicBezTo>
                    <a:cubicBezTo>
                      <a:pt x="123" y="224"/>
                      <a:pt x="122" y="224"/>
                      <a:pt x="121" y="224"/>
                    </a:cubicBezTo>
                    <a:close/>
                    <a:moveTo>
                      <a:pt x="100" y="224"/>
                    </a:moveTo>
                    <a:cubicBezTo>
                      <a:pt x="98" y="224"/>
                      <a:pt x="97" y="224"/>
                      <a:pt x="95" y="223"/>
                    </a:cubicBezTo>
                    <a:cubicBezTo>
                      <a:pt x="97" y="211"/>
                      <a:pt x="97" y="211"/>
                      <a:pt x="97" y="211"/>
                    </a:cubicBezTo>
                    <a:cubicBezTo>
                      <a:pt x="98" y="212"/>
                      <a:pt x="100" y="212"/>
                      <a:pt x="101" y="212"/>
                    </a:cubicBezTo>
                    <a:lnTo>
                      <a:pt x="100" y="224"/>
                    </a:lnTo>
                    <a:close/>
                    <a:moveTo>
                      <a:pt x="133" y="223"/>
                    </a:moveTo>
                    <a:cubicBezTo>
                      <a:pt x="131" y="211"/>
                      <a:pt x="131" y="211"/>
                      <a:pt x="131" y="211"/>
                    </a:cubicBezTo>
                    <a:cubicBezTo>
                      <a:pt x="132" y="211"/>
                      <a:pt x="133" y="210"/>
                      <a:pt x="134" y="210"/>
                    </a:cubicBezTo>
                    <a:cubicBezTo>
                      <a:pt x="137" y="222"/>
                      <a:pt x="137" y="222"/>
                      <a:pt x="137" y="222"/>
                    </a:cubicBezTo>
                    <a:cubicBezTo>
                      <a:pt x="136" y="222"/>
                      <a:pt x="134" y="222"/>
                      <a:pt x="133" y="223"/>
                    </a:cubicBezTo>
                    <a:close/>
                    <a:moveTo>
                      <a:pt x="87" y="222"/>
                    </a:moveTo>
                    <a:cubicBezTo>
                      <a:pt x="86" y="222"/>
                      <a:pt x="84" y="221"/>
                      <a:pt x="83" y="221"/>
                    </a:cubicBezTo>
                    <a:cubicBezTo>
                      <a:pt x="86" y="209"/>
                      <a:pt x="86" y="209"/>
                      <a:pt x="86" y="209"/>
                    </a:cubicBezTo>
                    <a:cubicBezTo>
                      <a:pt x="87" y="210"/>
                      <a:pt x="89" y="210"/>
                      <a:pt x="90" y="210"/>
                    </a:cubicBezTo>
                    <a:lnTo>
                      <a:pt x="87" y="222"/>
                    </a:lnTo>
                    <a:close/>
                    <a:moveTo>
                      <a:pt x="145" y="220"/>
                    </a:moveTo>
                    <a:cubicBezTo>
                      <a:pt x="142" y="208"/>
                      <a:pt x="142" y="208"/>
                      <a:pt x="142" y="208"/>
                    </a:cubicBezTo>
                    <a:cubicBezTo>
                      <a:pt x="143" y="208"/>
                      <a:pt x="144" y="207"/>
                      <a:pt x="145" y="207"/>
                    </a:cubicBezTo>
                    <a:cubicBezTo>
                      <a:pt x="149" y="218"/>
                      <a:pt x="149" y="218"/>
                      <a:pt x="149" y="218"/>
                    </a:cubicBezTo>
                    <a:cubicBezTo>
                      <a:pt x="148" y="219"/>
                      <a:pt x="147" y="219"/>
                      <a:pt x="145" y="220"/>
                    </a:cubicBezTo>
                    <a:close/>
                    <a:moveTo>
                      <a:pt x="75" y="218"/>
                    </a:moveTo>
                    <a:cubicBezTo>
                      <a:pt x="74" y="218"/>
                      <a:pt x="72" y="217"/>
                      <a:pt x="71" y="217"/>
                    </a:cubicBezTo>
                    <a:cubicBezTo>
                      <a:pt x="76" y="206"/>
                      <a:pt x="76" y="206"/>
                      <a:pt x="76" y="206"/>
                    </a:cubicBezTo>
                    <a:cubicBezTo>
                      <a:pt x="77" y="206"/>
                      <a:pt x="78" y="207"/>
                      <a:pt x="79" y="207"/>
                    </a:cubicBezTo>
                    <a:lnTo>
                      <a:pt x="75" y="218"/>
                    </a:lnTo>
                    <a:close/>
                    <a:moveTo>
                      <a:pt x="157" y="215"/>
                    </a:moveTo>
                    <a:cubicBezTo>
                      <a:pt x="152" y="204"/>
                      <a:pt x="152" y="204"/>
                      <a:pt x="152" y="204"/>
                    </a:cubicBezTo>
                    <a:cubicBezTo>
                      <a:pt x="153" y="204"/>
                      <a:pt x="154" y="203"/>
                      <a:pt x="156" y="203"/>
                    </a:cubicBezTo>
                    <a:cubicBezTo>
                      <a:pt x="161" y="213"/>
                      <a:pt x="161" y="213"/>
                      <a:pt x="161" y="213"/>
                    </a:cubicBezTo>
                    <a:cubicBezTo>
                      <a:pt x="160" y="214"/>
                      <a:pt x="158" y="215"/>
                      <a:pt x="157" y="215"/>
                    </a:cubicBezTo>
                    <a:close/>
                    <a:moveTo>
                      <a:pt x="63" y="214"/>
                    </a:moveTo>
                    <a:cubicBezTo>
                      <a:pt x="62" y="213"/>
                      <a:pt x="61" y="212"/>
                      <a:pt x="60" y="212"/>
                    </a:cubicBezTo>
                    <a:cubicBezTo>
                      <a:pt x="65" y="201"/>
                      <a:pt x="65" y="201"/>
                      <a:pt x="65" y="201"/>
                    </a:cubicBezTo>
                    <a:cubicBezTo>
                      <a:pt x="66" y="202"/>
                      <a:pt x="68" y="202"/>
                      <a:pt x="69" y="203"/>
                    </a:cubicBezTo>
                    <a:lnTo>
                      <a:pt x="63" y="214"/>
                    </a:lnTo>
                    <a:close/>
                    <a:moveTo>
                      <a:pt x="168" y="210"/>
                    </a:moveTo>
                    <a:cubicBezTo>
                      <a:pt x="162" y="199"/>
                      <a:pt x="162" y="199"/>
                      <a:pt x="162" y="199"/>
                    </a:cubicBezTo>
                    <a:cubicBezTo>
                      <a:pt x="163" y="199"/>
                      <a:pt x="164" y="198"/>
                      <a:pt x="165" y="197"/>
                    </a:cubicBezTo>
                    <a:cubicBezTo>
                      <a:pt x="172" y="207"/>
                      <a:pt x="172" y="207"/>
                      <a:pt x="172" y="207"/>
                    </a:cubicBezTo>
                    <a:cubicBezTo>
                      <a:pt x="171" y="208"/>
                      <a:pt x="169" y="209"/>
                      <a:pt x="168" y="210"/>
                    </a:cubicBezTo>
                    <a:close/>
                    <a:moveTo>
                      <a:pt x="52" y="207"/>
                    </a:moveTo>
                    <a:cubicBezTo>
                      <a:pt x="51" y="207"/>
                      <a:pt x="50" y="206"/>
                      <a:pt x="49" y="205"/>
                    </a:cubicBezTo>
                    <a:cubicBezTo>
                      <a:pt x="56" y="195"/>
                      <a:pt x="56" y="195"/>
                      <a:pt x="56" y="195"/>
                    </a:cubicBezTo>
                    <a:cubicBezTo>
                      <a:pt x="57" y="196"/>
                      <a:pt x="58" y="197"/>
                      <a:pt x="59" y="197"/>
                    </a:cubicBezTo>
                    <a:lnTo>
                      <a:pt x="52" y="207"/>
                    </a:lnTo>
                    <a:close/>
                    <a:moveTo>
                      <a:pt x="179" y="203"/>
                    </a:moveTo>
                    <a:cubicBezTo>
                      <a:pt x="172" y="193"/>
                      <a:pt x="172" y="193"/>
                      <a:pt x="172" y="193"/>
                    </a:cubicBezTo>
                    <a:cubicBezTo>
                      <a:pt x="173" y="192"/>
                      <a:pt x="174" y="191"/>
                      <a:pt x="175" y="191"/>
                    </a:cubicBezTo>
                    <a:cubicBezTo>
                      <a:pt x="182" y="200"/>
                      <a:pt x="182" y="200"/>
                      <a:pt x="182" y="200"/>
                    </a:cubicBezTo>
                    <a:cubicBezTo>
                      <a:pt x="181" y="201"/>
                      <a:pt x="180" y="202"/>
                      <a:pt x="179" y="203"/>
                    </a:cubicBezTo>
                    <a:close/>
                    <a:moveTo>
                      <a:pt x="42" y="200"/>
                    </a:moveTo>
                    <a:cubicBezTo>
                      <a:pt x="41" y="199"/>
                      <a:pt x="40" y="198"/>
                      <a:pt x="39" y="197"/>
                    </a:cubicBezTo>
                    <a:cubicBezTo>
                      <a:pt x="47" y="188"/>
                      <a:pt x="47" y="188"/>
                      <a:pt x="47" y="188"/>
                    </a:cubicBezTo>
                    <a:cubicBezTo>
                      <a:pt x="48" y="189"/>
                      <a:pt x="49" y="190"/>
                      <a:pt x="50" y="191"/>
                    </a:cubicBezTo>
                    <a:lnTo>
                      <a:pt x="42" y="200"/>
                    </a:lnTo>
                    <a:close/>
                    <a:moveTo>
                      <a:pt x="188" y="195"/>
                    </a:moveTo>
                    <a:cubicBezTo>
                      <a:pt x="180" y="186"/>
                      <a:pt x="180" y="186"/>
                      <a:pt x="180" y="186"/>
                    </a:cubicBezTo>
                    <a:cubicBezTo>
                      <a:pt x="181" y="185"/>
                      <a:pt x="182" y="184"/>
                      <a:pt x="183" y="183"/>
                    </a:cubicBezTo>
                    <a:cubicBezTo>
                      <a:pt x="191" y="192"/>
                      <a:pt x="191" y="192"/>
                      <a:pt x="191" y="192"/>
                    </a:cubicBezTo>
                    <a:cubicBezTo>
                      <a:pt x="190" y="193"/>
                      <a:pt x="189" y="194"/>
                      <a:pt x="188" y="195"/>
                    </a:cubicBezTo>
                    <a:close/>
                    <a:moveTo>
                      <a:pt x="33" y="192"/>
                    </a:moveTo>
                    <a:cubicBezTo>
                      <a:pt x="32" y="191"/>
                      <a:pt x="31" y="190"/>
                      <a:pt x="30" y="189"/>
                    </a:cubicBezTo>
                    <a:cubicBezTo>
                      <a:pt x="39" y="181"/>
                      <a:pt x="39" y="181"/>
                      <a:pt x="39" y="181"/>
                    </a:cubicBezTo>
                    <a:cubicBezTo>
                      <a:pt x="39" y="182"/>
                      <a:pt x="40" y="182"/>
                      <a:pt x="41" y="183"/>
                    </a:cubicBezTo>
                    <a:lnTo>
                      <a:pt x="33" y="192"/>
                    </a:lnTo>
                    <a:close/>
                    <a:moveTo>
                      <a:pt x="197" y="186"/>
                    </a:moveTo>
                    <a:cubicBezTo>
                      <a:pt x="188" y="178"/>
                      <a:pt x="188" y="178"/>
                      <a:pt x="188" y="178"/>
                    </a:cubicBezTo>
                    <a:cubicBezTo>
                      <a:pt x="189" y="177"/>
                      <a:pt x="190" y="176"/>
                      <a:pt x="190" y="175"/>
                    </a:cubicBezTo>
                    <a:cubicBezTo>
                      <a:pt x="200" y="182"/>
                      <a:pt x="200" y="182"/>
                      <a:pt x="200" y="182"/>
                    </a:cubicBezTo>
                    <a:cubicBezTo>
                      <a:pt x="199" y="183"/>
                      <a:pt x="198" y="184"/>
                      <a:pt x="197" y="186"/>
                    </a:cubicBezTo>
                    <a:close/>
                    <a:moveTo>
                      <a:pt x="24" y="182"/>
                    </a:moveTo>
                    <a:cubicBezTo>
                      <a:pt x="23" y="181"/>
                      <a:pt x="23" y="180"/>
                      <a:pt x="22" y="179"/>
                    </a:cubicBezTo>
                    <a:cubicBezTo>
                      <a:pt x="31" y="172"/>
                      <a:pt x="31" y="172"/>
                      <a:pt x="31" y="172"/>
                    </a:cubicBezTo>
                    <a:cubicBezTo>
                      <a:pt x="32" y="173"/>
                      <a:pt x="33" y="174"/>
                      <a:pt x="34" y="175"/>
                    </a:cubicBezTo>
                    <a:lnTo>
                      <a:pt x="24" y="182"/>
                    </a:lnTo>
                    <a:close/>
                    <a:moveTo>
                      <a:pt x="205" y="176"/>
                    </a:moveTo>
                    <a:cubicBezTo>
                      <a:pt x="195" y="169"/>
                      <a:pt x="195" y="169"/>
                      <a:pt x="195" y="169"/>
                    </a:cubicBezTo>
                    <a:cubicBezTo>
                      <a:pt x="196" y="168"/>
                      <a:pt x="196" y="167"/>
                      <a:pt x="197" y="166"/>
                    </a:cubicBezTo>
                    <a:cubicBezTo>
                      <a:pt x="207" y="172"/>
                      <a:pt x="207" y="172"/>
                      <a:pt x="207" y="172"/>
                    </a:cubicBezTo>
                    <a:cubicBezTo>
                      <a:pt x="206" y="173"/>
                      <a:pt x="206" y="174"/>
                      <a:pt x="205" y="176"/>
                    </a:cubicBezTo>
                    <a:close/>
                    <a:moveTo>
                      <a:pt x="17" y="172"/>
                    </a:moveTo>
                    <a:cubicBezTo>
                      <a:pt x="16" y="171"/>
                      <a:pt x="16" y="170"/>
                      <a:pt x="15" y="169"/>
                    </a:cubicBezTo>
                    <a:cubicBezTo>
                      <a:pt x="25" y="163"/>
                      <a:pt x="25" y="163"/>
                      <a:pt x="25" y="163"/>
                    </a:cubicBezTo>
                    <a:cubicBezTo>
                      <a:pt x="26" y="164"/>
                      <a:pt x="27" y="165"/>
                      <a:pt x="27" y="166"/>
                    </a:cubicBezTo>
                    <a:lnTo>
                      <a:pt x="17" y="172"/>
                    </a:lnTo>
                    <a:close/>
                    <a:moveTo>
                      <a:pt x="211" y="165"/>
                    </a:moveTo>
                    <a:cubicBezTo>
                      <a:pt x="201" y="159"/>
                      <a:pt x="201" y="159"/>
                      <a:pt x="201" y="159"/>
                    </a:cubicBezTo>
                    <a:cubicBezTo>
                      <a:pt x="201" y="158"/>
                      <a:pt x="202" y="157"/>
                      <a:pt x="202" y="156"/>
                    </a:cubicBezTo>
                    <a:cubicBezTo>
                      <a:pt x="213" y="161"/>
                      <a:pt x="213" y="161"/>
                      <a:pt x="213" y="161"/>
                    </a:cubicBezTo>
                    <a:cubicBezTo>
                      <a:pt x="213" y="162"/>
                      <a:pt x="212" y="164"/>
                      <a:pt x="211" y="165"/>
                    </a:cubicBezTo>
                    <a:close/>
                    <a:moveTo>
                      <a:pt x="11" y="161"/>
                    </a:moveTo>
                    <a:cubicBezTo>
                      <a:pt x="10" y="160"/>
                      <a:pt x="10" y="159"/>
                      <a:pt x="9" y="157"/>
                    </a:cubicBezTo>
                    <a:cubicBezTo>
                      <a:pt x="20" y="153"/>
                      <a:pt x="20" y="153"/>
                      <a:pt x="20" y="153"/>
                    </a:cubicBezTo>
                    <a:cubicBezTo>
                      <a:pt x="21" y="154"/>
                      <a:pt x="21" y="155"/>
                      <a:pt x="22" y="156"/>
                    </a:cubicBezTo>
                    <a:lnTo>
                      <a:pt x="11" y="161"/>
                    </a:lnTo>
                    <a:close/>
                    <a:moveTo>
                      <a:pt x="217" y="153"/>
                    </a:moveTo>
                    <a:cubicBezTo>
                      <a:pt x="205" y="149"/>
                      <a:pt x="205" y="149"/>
                      <a:pt x="205" y="149"/>
                    </a:cubicBezTo>
                    <a:cubicBezTo>
                      <a:pt x="206" y="148"/>
                      <a:pt x="206" y="147"/>
                      <a:pt x="207" y="145"/>
                    </a:cubicBezTo>
                    <a:cubicBezTo>
                      <a:pt x="218" y="149"/>
                      <a:pt x="218" y="149"/>
                      <a:pt x="218" y="149"/>
                    </a:cubicBezTo>
                    <a:cubicBezTo>
                      <a:pt x="218" y="151"/>
                      <a:pt x="217" y="152"/>
                      <a:pt x="217" y="153"/>
                    </a:cubicBezTo>
                    <a:close/>
                    <a:moveTo>
                      <a:pt x="6" y="150"/>
                    </a:moveTo>
                    <a:cubicBezTo>
                      <a:pt x="6" y="148"/>
                      <a:pt x="5" y="147"/>
                      <a:pt x="5" y="146"/>
                    </a:cubicBezTo>
                    <a:cubicBezTo>
                      <a:pt x="16" y="142"/>
                      <a:pt x="16" y="142"/>
                      <a:pt x="16" y="142"/>
                    </a:cubicBezTo>
                    <a:cubicBezTo>
                      <a:pt x="17" y="143"/>
                      <a:pt x="17" y="144"/>
                      <a:pt x="17" y="146"/>
                    </a:cubicBezTo>
                    <a:lnTo>
                      <a:pt x="6" y="150"/>
                    </a:lnTo>
                    <a:close/>
                    <a:moveTo>
                      <a:pt x="220" y="141"/>
                    </a:moveTo>
                    <a:cubicBezTo>
                      <a:pt x="209" y="138"/>
                      <a:pt x="209" y="138"/>
                      <a:pt x="209" y="138"/>
                    </a:cubicBezTo>
                    <a:cubicBezTo>
                      <a:pt x="209" y="137"/>
                      <a:pt x="210" y="136"/>
                      <a:pt x="210" y="135"/>
                    </a:cubicBezTo>
                    <a:cubicBezTo>
                      <a:pt x="221" y="137"/>
                      <a:pt x="221" y="137"/>
                      <a:pt x="221" y="137"/>
                    </a:cubicBezTo>
                    <a:cubicBezTo>
                      <a:pt x="221" y="139"/>
                      <a:pt x="221" y="140"/>
                      <a:pt x="220" y="141"/>
                    </a:cubicBezTo>
                    <a:close/>
                    <a:moveTo>
                      <a:pt x="3" y="138"/>
                    </a:moveTo>
                    <a:cubicBezTo>
                      <a:pt x="2" y="136"/>
                      <a:pt x="2" y="135"/>
                      <a:pt x="2" y="133"/>
                    </a:cubicBezTo>
                    <a:cubicBezTo>
                      <a:pt x="14" y="131"/>
                      <a:pt x="14" y="131"/>
                      <a:pt x="14" y="131"/>
                    </a:cubicBezTo>
                    <a:cubicBezTo>
                      <a:pt x="14" y="132"/>
                      <a:pt x="14" y="134"/>
                      <a:pt x="14" y="135"/>
                    </a:cubicBezTo>
                    <a:lnTo>
                      <a:pt x="3" y="138"/>
                    </a:lnTo>
                    <a:close/>
                    <a:moveTo>
                      <a:pt x="223" y="129"/>
                    </a:moveTo>
                    <a:cubicBezTo>
                      <a:pt x="211" y="127"/>
                      <a:pt x="211" y="127"/>
                      <a:pt x="211" y="127"/>
                    </a:cubicBezTo>
                    <a:cubicBezTo>
                      <a:pt x="211" y="126"/>
                      <a:pt x="212" y="125"/>
                      <a:pt x="212" y="124"/>
                    </a:cubicBezTo>
                    <a:cubicBezTo>
                      <a:pt x="224" y="125"/>
                      <a:pt x="224" y="125"/>
                      <a:pt x="224" y="125"/>
                    </a:cubicBezTo>
                    <a:cubicBezTo>
                      <a:pt x="223" y="126"/>
                      <a:pt x="223" y="128"/>
                      <a:pt x="223" y="129"/>
                    </a:cubicBezTo>
                    <a:close/>
                    <a:moveTo>
                      <a:pt x="1" y="125"/>
                    </a:moveTo>
                    <a:cubicBezTo>
                      <a:pt x="0" y="124"/>
                      <a:pt x="0" y="122"/>
                      <a:pt x="0" y="121"/>
                    </a:cubicBezTo>
                    <a:cubicBezTo>
                      <a:pt x="12" y="120"/>
                      <a:pt x="12" y="120"/>
                      <a:pt x="12" y="120"/>
                    </a:cubicBezTo>
                    <a:cubicBezTo>
                      <a:pt x="12" y="121"/>
                      <a:pt x="12" y="123"/>
                      <a:pt x="12" y="124"/>
                    </a:cubicBezTo>
                    <a:lnTo>
                      <a:pt x="1" y="125"/>
                    </a:lnTo>
                    <a:close/>
                    <a:moveTo>
                      <a:pt x="224" y="117"/>
                    </a:moveTo>
                    <a:cubicBezTo>
                      <a:pt x="212" y="116"/>
                      <a:pt x="212" y="116"/>
                      <a:pt x="212" y="116"/>
                    </a:cubicBezTo>
                    <a:cubicBezTo>
                      <a:pt x="212" y="115"/>
                      <a:pt x="212" y="114"/>
                      <a:pt x="212" y="112"/>
                    </a:cubicBezTo>
                    <a:cubicBezTo>
                      <a:pt x="212" y="112"/>
                      <a:pt x="212" y="112"/>
                      <a:pt x="212" y="112"/>
                    </a:cubicBezTo>
                    <a:cubicBezTo>
                      <a:pt x="224" y="112"/>
                      <a:pt x="224" y="112"/>
                      <a:pt x="224" y="112"/>
                    </a:cubicBezTo>
                    <a:cubicBezTo>
                      <a:pt x="224" y="112"/>
                      <a:pt x="224" y="112"/>
                      <a:pt x="224" y="112"/>
                    </a:cubicBezTo>
                    <a:cubicBezTo>
                      <a:pt x="224" y="114"/>
                      <a:pt x="224" y="115"/>
                      <a:pt x="224" y="117"/>
                    </a:cubicBezTo>
                    <a:close/>
                    <a:moveTo>
                      <a:pt x="0" y="113"/>
                    </a:moveTo>
                    <a:cubicBezTo>
                      <a:pt x="0" y="112"/>
                      <a:pt x="0" y="112"/>
                      <a:pt x="0" y="112"/>
                    </a:cubicBezTo>
                    <a:cubicBezTo>
                      <a:pt x="0" y="111"/>
                      <a:pt x="0" y="110"/>
                      <a:pt x="0" y="108"/>
                    </a:cubicBezTo>
                    <a:cubicBezTo>
                      <a:pt x="12" y="109"/>
                      <a:pt x="12" y="109"/>
                      <a:pt x="12" y="109"/>
                    </a:cubicBezTo>
                    <a:cubicBezTo>
                      <a:pt x="12" y="110"/>
                      <a:pt x="12" y="111"/>
                      <a:pt x="12" y="112"/>
                    </a:cubicBezTo>
                    <a:lnTo>
                      <a:pt x="0" y="113"/>
                    </a:lnTo>
                    <a:close/>
                    <a:moveTo>
                      <a:pt x="212" y="104"/>
                    </a:moveTo>
                    <a:cubicBezTo>
                      <a:pt x="212" y="103"/>
                      <a:pt x="212" y="102"/>
                      <a:pt x="212" y="101"/>
                    </a:cubicBezTo>
                    <a:cubicBezTo>
                      <a:pt x="224" y="99"/>
                      <a:pt x="224" y="99"/>
                      <a:pt x="224" y="99"/>
                    </a:cubicBezTo>
                    <a:cubicBezTo>
                      <a:pt x="224" y="101"/>
                      <a:pt x="224" y="102"/>
                      <a:pt x="224" y="104"/>
                    </a:cubicBezTo>
                    <a:lnTo>
                      <a:pt x="212" y="104"/>
                    </a:lnTo>
                    <a:close/>
                    <a:moveTo>
                      <a:pt x="12" y="101"/>
                    </a:moveTo>
                    <a:cubicBezTo>
                      <a:pt x="0" y="100"/>
                      <a:pt x="0" y="100"/>
                      <a:pt x="0" y="100"/>
                    </a:cubicBezTo>
                    <a:cubicBezTo>
                      <a:pt x="1" y="99"/>
                      <a:pt x="1" y="97"/>
                      <a:pt x="1" y="96"/>
                    </a:cubicBezTo>
                    <a:cubicBezTo>
                      <a:pt x="13" y="98"/>
                      <a:pt x="13" y="98"/>
                      <a:pt x="13" y="98"/>
                    </a:cubicBezTo>
                    <a:cubicBezTo>
                      <a:pt x="13" y="99"/>
                      <a:pt x="13" y="100"/>
                      <a:pt x="12" y="101"/>
                    </a:cubicBezTo>
                    <a:close/>
                    <a:moveTo>
                      <a:pt x="210" y="93"/>
                    </a:moveTo>
                    <a:cubicBezTo>
                      <a:pt x="210" y="92"/>
                      <a:pt x="210" y="91"/>
                      <a:pt x="210" y="90"/>
                    </a:cubicBezTo>
                    <a:cubicBezTo>
                      <a:pt x="221" y="87"/>
                      <a:pt x="221" y="87"/>
                      <a:pt x="221" y="87"/>
                    </a:cubicBezTo>
                    <a:cubicBezTo>
                      <a:pt x="222" y="88"/>
                      <a:pt x="222" y="90"/>
                      <a:pt x="222" y="91"/>
                    </a:cubicBezTo>
                    <a:lnTo>
                      <a:pt x="210" y="93"/>
                    </a:lnTo>
                    <a:close/>
                    <a:moveTo>
                      <a:pt x="14" y="90"/>
                    </a:moveTo>
                    <a:cubicBezTo>
                      <a:pt x="3" y="88"/>
                      <a:pt x="3" y="88"/>
                      <a:pt x="3" y="88"/>
                    </a:cubicBezTo>
                    <a:cubicBezTo>
                      <a:pt x="3" y="86"/>
                      <a:pt x="3" y="85"/>
                      <a:pt x="4" y="84"/>
                    </a:cubicBezTo>
                    <a:cubicBezTo>
                      <a:pt x="15" y="87"/>
                      <a:pt x="15" y="87"/>
                      <a:pt x="15" y="87"/>
                    </a:cubicBezTo>
                    <a:cubicBezTo>
                      <a:pt x="15" y="88"/>
                      <a:pt x="15" y="89"/>
                      <a:pt x="14" y="90"/>
                    </a:cubicBezTo>
                    <a:close/>
                    <a:moveTo>
                      <a:pt x="208" y="82"/>
                    </a:moveTo>
                    <a:cubicBezTo>
                      <a:pt x="207" y="81"/>
                      <a:pt x="207" y="80"/>
                      <a:pt x="207" y="79"/>
                    </a:cubicBezTo>
                    <a:cubicBezTo>
                      <a:pt x="218" y="75"/>
                      <a:pt x="218" y="75"/>
                      <a:pt x="218" y="75"/>
                    </a:cubicBezTo>
                    <a:cubicBezTo>
                      <a:pt x="218" y="76"/>
                      <a:pt x="219" y="77"/>
                      <a:pt x="219" y="79"/>
                    </a:cubicBezTo>
                    <a:lnTo>
                      <a:pt x="208" y="82"/>
                    </a:lnTo>
                    <a:close/>
                    <a:moveTo>
                      <a:pt x="17" y="79"/>
                    </a:moveTo>
                    <a:cubicBezTo>
                      <a:pt x="6" y="76"/>
                      <a:pt x="6" y="76"/>
                      <a:pt x="6" y="76"/>
                    </a:cubicBezTo>
                    <a:cubicBezTo>
                      <a:pt x="6" y="74"/>
                      <a:pt x="7" y="73"/>
                      <a:pt x="7" y="72"/>
                    </a:cubicBezTo>
                    <a:cubicBezTo>
                      <a:pt x="19" y="76"/>
                      <a:pt x="19" y="76"/>
                      <a:pt x="19" y="76"/>
                    </a:cubicBezTo>
                    <a:cubicBezTo>
                      <a:pt x="18" y="77"/>
                      <a:pt x="18" y="78"/>
                      <a:pt x="17" y="79"/>
                    </a:cubicBezTo>
                    <a:close/>
                    <a:moveTo>
                      <a:pt x="204" y="72"/>
                    </a:moveTo>
                    <a:cubicBezTo>
                      <a:pt x="203" y="71"/>
                      <a:pt x="203" y="70"/>
                      <a:pt x="202" y="69"/>
                    </a:cubicBezTo>
                    <a:cubicBezTo>
                      <a:pt x="213" y="63"/>
                      <a:pt x="213" y="63"/>
                      <a:pt x="213" y="63"/>
                    </a:cubicBezTo>
                    <a:cubicBezTo>
                      <a:pt x="214" y="64"/>
                      <a:pt x="214" y="66"/>
                      <a:pt x="215" y="67"/>
                    </a:cubicBezTo>
                    <a:lnTo>
                      <a:pt x="204" y="72"/>
                    </a:lnTo>
                    <a:close/>
                    <a:moveTo>
                      <a:pt x="22" y="69"/>
                    </a:moveTo>
                    <a:cubicBezTo>
                      <a:pt x="11" y="64"/>
                      <a:pt x="11" y="64"/>
                      <a:pt x="11" y="64"/>
                    </a:cubicBezTo>
                    <a:cubicBezTo>
                      <a:pt x="11" y="63"/>
                      <a:pt x="12" y="61"/>
                      <a:pt x="13" y="60"/>
                    </a:cubicBezTo>
                    <a:cubicBezTo>
                      <a:pt x="23" y="66"/>
                      <a:pt x="23" y="66"/>
                      <a:pt x="23" y="66"/>
                    </a:cubicBezTo>
                    <a:cubicBezTo>
                      <a:pt x="23" y="67"/>
                      <a:pt x="22" y="68"/>
                      <a:pt x="22" y="69"/>
                    </a:cubicBezTo>
                    <a:close/>
                    <a:moveTo>
                      <a:pt x="199" y="62"/>
                    </a:moveTo>
                    <a:cubicBezTo>
                      <a:pt x="198" y="61"/>
                      <a:pt x="197" y="60"/>
                      <a:pt x="197" y="59"/>
                    </a:cubicBezTo>
                    <a:cubicBezTo>
                      <a:pt x="207" y="52"/>
                      <a:pt x="207" y="52"/>
                      <a:pt x="207" y="52"/>
                    </a:cubicBezTo>
                    <a:cubicBezTo>
                      <a:pt x="208" y="53"/>
                      <a:pt x="208" y="55"/>
                      <a:pt x="209" y="56"/>
                    </a:cubicBezTo>
                    <a:lnTo>
                      <a:pt x="199" y="62"/>
                    </a:lnTo>
                    <a:close/>
                    <a:moveTo>
                      <a:pt x="27" y="59"/>
                    </a:moveTo>
                    <a:cubicBezTo>
                      <a:pt x="17" y="53"/>
                      <a:pt x="17" y="53"/>
                      <a:pt x="17" y="53"/>
                    </a:cubicBezTo>
                    <a:cubicBezTo>
                      <a:pt x="18" y="52"/>
                      <a:pt x="18" y="50"/>
                      <a:pt x="19" y="49"/>
                    </a:cubicBezTo>
                    <a:cubicBezTo>
                      <a:pt x="29" y="56"/>
                      <a:pt x="29" y="56"/>
                      <a:pt x="29" y="56"/>
                    </a:cubicBezTo>
                    <a:cubicBezTo>
                      <a:pt x="28" y="57"/>
                      <a:pt x="28" y="58"/>
                      <a:pt x="27" y="59"/>
                    </a:cubicBezTo>
                    <a:close/>
                    <a:moveTo>
                      <a:pt x="192" y="53"/>
                    </a:moveTo>
                    <a:cubicBezTo>
                      <a:pt x="192" y="52"/>
                      <a:pt x="191" y="51"/>
                      <a:pt x="190" y="50"/>
                    </a:cubicBezTo>
                    <a:cubicBezTo>
                      <a:pt x="200" y="42"/>
                      <a:pt x="200" y="42"/>
                      <a:pt x="200" y="42"/>
                    </a:cubicBezTo>
                    <a:cubicBezTo>
                      <a:pt x="200" y="43"/>
                      <a:pt x="201" y="44"/>
                      <a:pt x="202" y="45"/>
                    </a:cubicBezTo>
                    <a:lnTo>
                      <a:pt x="192" y="53"/>
                    </a:lnTo>
                    <a:close/>
                    <a:moveTo>
                      <a:pt x="34" y="50"/>
                    </a:moveTo>
                    <a:cubicBezTo>
                      <a:pt x="24" y="43"/>
                      <a:pt x="24" y="43"/>
                      <a:pt x="24" y="43"/>
                    </a:cubicBezTo>
                    <a:cubicBezTo>
                      <a:pt x="25" y="41"/>
                      <a:pt x="26" y="40"/>
                      <a:pt x="27" y="39"/>
                    </a:cubicBezTo>
                    <a:cubicBezTo>
                      <a:pt x="36" y="47"/>
                      <a:pt x="36" y="47"/>
                      <a:pt x="36" y="47"/>
                    </a:cubicBezTo>
                    <a:cubicBezTo>
                      <a:pt x="35" y="48"/>
                      <a:pt x="34" y="49"/>
                      <a:pt x="34" y="50"/>
                    </a:cubicBezTo>
                    <a:close/>
                    <a:moveTo>
                      <a:pt x="185" y="44"/>
                    </a:moveTo>
                    <a:cubicBezTo>
                      <a:pt x="184" y="43"/>
                      <a:pt x="184" y="42"/>
                      <a:pt x="183" y="41"/>
                    </a:cubicBezTo>
                    <a:cubicBezTo>
                      <a:pt x="191" y="33"/>
                      <a:pt x="191" y="33"/>
                      <a:pt x="191" y="33"/>
                    </a:cubicBezTo>
                    <a:cubicBezTo>
                      <a:pt x="192" y="34"/>
                      <a:pt x="193" y="35"/>
                      <a:pt x="194" y="36"/>
                    </a:cubicBezTo>
                    <a:lnTo>
                      <a:pt x="185" y="44"/>
                    </a:lnTo>
                    <a:close/>
                    <a:moveTo>
                      <a:pt x="41" y="42"/>
                    </a:moveTo>
                    <a:cubicBezTo>
                      <a:pt x="32" y="33"/>
                      <a:pt x="32" y="33"/>
                      <a:pt x="32" y="33"/>
                    </a:cubicBezTo>
                    <a:cubicBezTo>
                      <a:pt x="33" y="32"/>
                      <a:pt x="34" y="31"/>
                      <a:pt x="35" y="30"/>
                    </a:cubicBezTo>
                    <a:cubicBezTo>
                      <a:pt x="44" y="39"/>
                      <a:pt x="44" y="39"/>
                      <a:pt x="44" y="39"/>
                    </a:cubicBezTo>
                    <a:cubicBezTo>
                      <a:pt x="43" y="40"/>
                      <a:pt x="42" y="41"/>
                      <a:pt x="41" y="42"/>
                    </a:cubicBezTo>
                    <a:close/>
                    <a:moveTo>
                      <a:pt x="177" y="36"/>
                    </a:moveTo>
                    <a:cubicBezTo>
                      <a:pt x="176" y="35"/>
                      <a:pt x="175" y="35"/>
                      <a:pt x="174" y="34"/>
                    </a:cubicBezTo>
                    <a:cubicBezTo>
                      <a:pt x="182" y="24"/>
                      <a:pt x="182" y="24"/>
                      <a:pt x="182" y="24"/>
                    </a:cubicBezTo>
                    <a:cubicBezTo>
                      <a:pt x="183" y="25"/>
                      <a:pt x="184" y="26"/>
                      <a:pt x="185" y="27"/>
                    </a:cubicBezTo>
                    <a:lnTo>
                      <a:pt x="177" y="36"/>
                    </a:lnTo>
                    <a:close/>
                    <a:moveTo>
                      <a:pt x="49" y="34"/>
                    </a:moveTo>
                    <a:cubicBezTo>
                      <a:pt x="42" y="25"/>
                      <a:pt x="42" y="25"/>
                      <a:pt x="42" y="25"/>
                    </a:cubicBezTo>
                    <a:cubicBezTo>
                      <a:pt x="43" y="24"/>
                      <a:pt x="44" y="23"/>
                      <a:pt x="45" y="22"/>
                    </a:cubicBezTo>
                    <a:cubicBezTo>
                      <a:pt x="52" y="32"/>
                      <a:pt x="52" y="32"/>
                      <a:pt x="52" y="32"/>
                    </a:cubicBezTo>
                    <a:cubicBezTo>
                      <a:pt x="51" y="33"/>
                      <a:pt x="50" y="33"/>
                      <a:pt x="49" y="34"/>
                    </a:cubicBezTo>
                    <a:close/>
                    <a:moveTo>
                      <a:pt x="168" y="29"/>
                    </a:moveTo>
                    <a:cubicBezTo>
                      <a:pt x="167" y="29"/>
                      <a:pt x="166" y="28"/>
                      <a:pt x="165" y="27"/>
                    </a:cubicBezTo>
                    <a:cubicBezTo>
                      <a:pt x="171" y="17"/>
                      <a:pt x="171" y="17"/>
                      <a:pt x="171" y="17"/>
                    </a:cubicBezTo>
                    <a:cubicBezTo>
                      <a:pt x="173" y="18"/>
                      <a:pt x="174" y="19"/>
                      <a:pt x="175" y="19"/>
                    </a:cubicBezTo>
                    <a:lnTo>
                      <a:pt x="168" y="29"/>
                    </a:lnTo>
                    <a:close/>
                    <a:moveTo>
                      <a:pt x="58" y="28"/>
                    </a:moveTo>
                    <a:cubicBezTo>
                      <a:pt x="52" y="17"/>
                      <a:pt x="52" y="17"/>
                      <a:pt x="52" y="17"/>
                    </a:cubicBezTo>
                    <a:cubicBezTo>
                      <a:pt x="53" y="17"/>
                      <a:pt x="54" y="16"/>
                      <a:pt x="56" y="15"/>
                    </a:cubicBezTo>
                    <a:cubicBezTo>
                      <a:pt x="62" y="26"/>
                      <a:pt x="62" y="26"/>
                      <a:pt x="62" y="26"/>
                    </a:cubicBezTo>
                    <a:cubicBezTo>
                      <a:pt x="61" y="26"/>
                      <a:pt x="60" y="27"/>
                      <a:pt x="58" y="28"/>
                    </a:cubicBezTo>
                    <a:close/>
                    <a:moveTo>
                      <a:pt x="159" y="24"/>
                    </a:moveTo>
                    <a:cubicBezTo>
                      <a:pt x="157" y="23"/>
                      <a:pt x="156" y="22"/>
                      <a:pt x="155" y="22"/>
                    </a:cubicBezTo>
                    <a:cubicBezTo>
                      <a:pt x="160" y="11"/>
                      <a:pt x="160" y="11"/>
                      <a:pt x="160" y="11"/>
                    </a:cubicBezTo>
                    <a:cubicBezTo>
                      <a:pt x="162" y="12"/>
                      <a:pt x="163" y="12"/>
                      <a:pt x="164" y="13"/>
                    </a:cubicBezTo>
                    <a:lnTo>
                      <a:pt x="159" y="24"/>
                    </a:lnTo>
                    <a:close/>
                    <a:moveTo>
                      <a:pt x="68" y="22"/>
                    </a:moveTo>
                    <a:cubicBezTo>
                      <a:pt x="63" y="11"/>
                      <a:pt x="63" y="11"/>
                      <a:pt x="63" y="11"/>
                    </a:cubicBezTo>
                    <a:cubicBezTo>
                      <a:pt x="64" y="11"/>
                      <a:pt x="66" y="10"/>
                      <a:pt x="67" y="10"/>
                    </a:cubicBezTo>
                    <a:cubicBezTo>
                      <a:pt x="72" y="21"/>
                      <a:pt x="72" y="21"/>
                      <a:pt x="72" y="21"/>
                    </a:cubicBezTo>
                    <a:cubicBezTo>
                      <a:pt x="71" y="21"/>
                      <a:pt x="69" y="22"/>
                      <a:pt x="68" y="22"/>
                    </a:cubicBezTo>
                    <a:close/>
                    <a:moveTo>
                      <a:pt x="148" y="19"/>
                    </a:moveTo>
                    <a:cubicBezTo>
                      <a:pt x="147" y="18"/>
                      <a:pt x="146" y="18"/>
                      <a:pt x="145" y="18"/>
                    </a:cubicBezTo>
                    <a:cubicBezTo>
                      <a:pt x="149" y="6"/>
                      <a:pt x="149" y="6"/>
                      <a:pt x="149" y="6"/>
                    </a:cubicBezTo>
                    <a:cubicBezTo>
                      <a:pt x="150" y="7"/>
                      <a:pt x="151" y="7"/>
                      <a:pt x="153" y="8"/>
                    </a:cubicBezTo>
                    <a:lnTo>
                      <a:pt x="148" y="19"/>
                    </a:lnTo>
                    <a:close/>
                    <a:moveTo>
                      <a:pt x="79" y="18"/>
                    </a:moveTo>
                    <a:cubicBezTo>
                      <a:pt x="75" y="6"/>
                      <a:pt x="75" y="6"/>
                      <a:pt x="75" y="6"/>
                    </a:cubicBezTo>
                    <a:cubicBezTo>
                      <a:pt x="76" y="6"/>
                      <a:pt x="77" y="6"/>
                      <a:pt x="79" y="5"/>
                    </a:cubicBezTo>
                    <a:cubicBezTo>
                      <a:pt x="82" y="17"/>
                      <a:pt x="82" y="17"/>
                      <a:pt x="82" y="17"/>
                    </a:cubicBezTo>
                    <a:cubicBezTo>
                      <a:pt x="81" y="17"/>
                      <a:pt x="80" y="17"/>
                      <a:pt x="79" y="18"/>
                    </a:cubicBezTo>
                    <a:close/>
                    <a:moveTo>
                      <a:pt x="138" y="15"/>
                    </a:moveTo>
                    <a:cubicBezTo>
                      <a:pt x="136" y="15"/>
                      <a:pt x="135" y="15"/>
                      <a:pt x="134" y="15"/>
                    </a:cubicBezTo>
                    <a:cubicBezTo>
                      <a:pt x="137" y="3"/>
                      <a:pt x="137" y="3"/>
                      <a:pt x="137" y="3"/>
                    </a:cubicBezTo>
                    <a:cubicBezTo>
                      <a:pt x="138" y="3"/>
                      <a:pt x="139" y="3"/>
                      <a:pt x="141" y="4"/>
                    </a:cubicBezTo>
                    <a:lnTo>
                      <a:pt x="138" y="15"/>
                    </a:lnTo>
                    <a:close/>
                    <a:moveTo>
                      <a:pt x="89" y="15"/>
                    </a:moveTo>
                    <a:cubicBezTo>
                      <a:pt x="87" y="3"/>
                      <a:pt x="87" y="3"/>
                      <a:pt x="87" y="3"/>
                    </a:cubicBezTo>
                    <a:cubicBezTo>
                      <a:pt x="88" y="3"/>
                      <a:pt x="89" y="2"/>
                      <a:pt x="91" y="2"/>
                    </a:cubicBezTo>
                    <a:cubicBezTo>
                      <a:pt x="93" y="14"/>
                      <a:pt x="93" y="14"/>
                      <a:pt x="93" y="14"/>
                    </a:cubicBezTo>
                    <a:cubicBezTo>
                      <a:pt x="92" y="14"/>
                      <a:pt x="91" y="14"/>
                      <a:pt x="89" y="15"/>
                    </a:cubicBezTo>
                    <a:close/>
                    <a:moveTo>
                      <a:pt x="127" y="13"/>
                    </a:moveTo>
                    <a:cubicBezTo>
                      <a:pt x="125" y="13"/>
                      <a:pt x="124" y="13"/>
                      <a:pt x="123" y="13"/>
                    </a:cubicBezTo>
                    <a:cubicBezTo>
                      <a:pt x="124" y="1"/>
                      <a:pt x="124" y="1"/>
                      <a:pt x="124" y="1"/>
                    </a:cubicBezTo>
                    <a:cubicBezTo>
                      <a:pt x="126" y="1"/>
                      <a:pt x="127" y="1"/>
                      <a:pt x="128" y="1"/>
                    </a:cubicBezTo>
                    <a:lnTo>
                      <a:pt x="127" y="13"/>
                    </a:lnTo>
                    <a:close/>
                    <a:moveTo>
                      <a:pt x="100" y="13"/>
                    </a:moveTo>
                    <a:cubicBezTo>
                      <a:pt x="99" y="1"/>
                      <a:pt x="99" y="1"/>
                      <a:pt x="99" y="1"/>
                    </a:cubicBezTo>
                    <a:cubicBezTo>
                      <a:pt x="101" y="1"/>
                      <a:pt x="102" y="1"/>
                      <a:pt x="103" y="0"/>
                    </a:cubicBezTo>
                    <a:cubicBezTo>
                      <a:pt x="104" y="12"/>
                      <a:pt x="104" y="12"/>
                      <a:pt x="104" y="12"/>
                    </a:cubicBezTo>
                    <a:cubicBezTo>
                      <a:pt x="103" y="12"/>
                      <a:pt x="102" y="13"/>
                      <a:pt x="100" y="13"/>
                    </a:cubicBezTo>
                    <a:close/>
                    <a:moveTo>
                      <a:pt x="115" y="12"/>
                    </a:moveTo>
                    <a:cubicBezTo>
                      <a:pt x="114" y="12"/>
                      <a:pt x="113" y="12"/>
                      <a:pt x="112" y="12"/>
                    </a:cubicBezTo>
                    <a:cubicBezTo>
                      <a:pt x="112" y="0"/>
                      <a:pt x="112" y="0"/>
                      <a:pt x="112" y="0"/>
                    </a:cubicBezTo>
                    <a:cubicBezTo>
                      <a:pt x="112" y="0"/>
                      <a:pt x="112" y="0"/>
                      <a:pt x="112" y="0"/>
                    </a:cubicBezTo>
                    <a:cubicBezTo>
                      <a:pt x="113" y="0"/>
                      <a:pt x="115" y="0"/>
                      <a:pt x="116" y="0"/>
                    </a:cubicBezTo>
                    <a:lnTo>
                      <a:pt x="1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sp>
            <p:nvSpPr>
              <p:cNvPr id="84" name="Freeform 22"/>
              <p:cNvSpPr>
                <a:spLocks noEditPoints="1"/>
              </p:cNvSpPr>
              <p:nvPr/>
            </p:nvSpPr>
            <p:spPr bwMode="auto">
              <a:xfrm>
                <a:off x="6641" y="1905"/>
                <a:ext cx="307" cy="308"/>
              </a:xfrm>
              <a:custGeom>
                <a:avLst/>
                <a:gdLst>
                  <a:gd name="T0" fmla="*/ 73 w 146"/>
                  <a:gd name="T1" fmla="*/ 146 h 146"/>
                  <a:gd name="T2" fmla="*/ 0 w 146"/>
                  <a:gd name="T3" fmla="*/ 73 h 146"/>
                  <a:gd name="T4" fmla="*/ 73 w 146"/>
                  <a:gd name="T5" fmla="*/ 0 h 146"/>
                  <a:gd name="T6" fmla="*/ 146 w 146"/>
                  <a:gd name="T7" fmla="*/ 73 h 146"/>
                  <a:gd name="T8" fmla="*/ 73 w 146"/>
                  <a:gd name="T9" fmla="*/ 146 h 146"/>
                  <a:gd name="T10" fmla="*/ 73 w 146"/>
                  <a:gd name="T11" fmla="*/ 12 h 146"/>
                  <a:gd name="T12" fmla="*/ 12 w 146"/>
                  <a:gd name="T13" fmla="*/ 73 h 146"/>
                  <a:gd name="T14" fmla="*/ 73 w 146"/>
                  <a:gd name="T15" fmla="*/ 134 h 146"/>
                  <a:gd name="T16" fmla="*/ 134 w 146"/>
                  <a:gd name="T17" fmla="*/ 73 h 146"/>
                  <a:gd name="T18" fmla="*/ 73 w 146"/>
                  <a:gd name="T19" fmla="*/ 1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73" y="146"/>
                    </a:moveTo>
                    <a:cubicBezTo>
                      <a:pt x="33" y="146"/>
                      <a:pt x="0" y="114"/>
                      <a:pt x="0" y="73"/>
                    </a:cubicBezTo>
                    <a:cubicBezTo>
                      <a:pt x="0" y="33"/>
                      <a:pt x="33" y="0"/>
                      <a:pt x="73" y="0"/>
                    </a:cubicBezTo>
                    <a:cubicBezTo>
                      <a:pt x="113" y="0"/>
                      <a:pt x="146" y="33"/>
                      <a:pt x="146" y="73"/>
                    </a:cubicBezTo>
                    <a:cubicBezTo>
                      <a:pt x="146" y="114"/>
                      <a:pt x="113" y="146"/>
                      <a:pt x="73" y="146"/>
                    </a:cubicBezTo>
                    <a:close/>
                    <a:moveTo>
                      <a:pt x="73" y="12"/>
                    </a:moveTo>
                    <a:cubicBezTo>
                      <a:pt x="39" y="12"/>
                      <a:pt x="12" y="40"/>
                      <a:pt x="12" y="73"/>
                    </a:cubicBezTo>
                    <a:cubicBezTo>
                      <a:pt x="12" y="107"/>
                      <a:pt x="39" y="134"/>
                      <a:pt x="73" y="134"/>
                    </a:cubicBezTo>
                    <a:cubicBezTo>
                      <a:pt x="107" y="134"/>
                      <a:pt x="134" y="107"/>
                      <a:pt x="134" y="73"/>
                    </a:cubicBezTo>
                    <a:cubicBezTo>
                      <a:pt x="134" y="40"/>
                      <a:pt x="107" y="12"/>
                      <a:pt x="7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ndParaRPr>
              </a:p>
            </p:txBody>
          </p:sp>
        </p:grpSp>
        <p:sp>
          <p:nvSpPr>
            <p:cNvPr id="85" name="Rectangle 84"/>
            <p:cNvSpPr/>
            <p:nvPr/>
          </p:nvSpPr>
          <p:spPr>
            <a:xfrm>
              <a:off x="1677705" y="5764142"/>
              <a:ext cx="357790"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grpSp>
      <p:pic>
        <p:nvPicPr>
          <p:cNvPr id="92" name="Picture 91"/>
          <p:cNvPicPr>
            <a:picLocks noChangeAspect="1"/>
          </p:cNvPicPr>
          <p:nvPr/>
        </p:nvPicPr>
        <p:blipFill>
          <a:blip r:embed="rId6"/>
          <a:stretch>
            <a:fillRect/>
          </a:stretch>
        </p:blipFill>
        <p:spPr>
          <a:xfrm>
            <a:off x="5905528" y="5175394"/>
            <a:ext cx="382089" cy="594360"/>
          </a:xfrm>
          <a:prstGeom prst="rect">
            <a:avLst/>
          </a:prstGeom>
        </p:spPr>
      </p:pic>
      <p:grpSp>
        <p:nvGrpSpPr>
          <p:cNvPr id="4" name="Group 3"/>
          <p:cNvGrpSpPr/>
          <p:nvPr/>
        </p:nvGrpSpPr>
        <p:grpSpPr>
          <a:xfrm>
            <a:off x="9086491" y="5214164"/>
            <a:ext cx="1384841" cy="621863"/>
            <a:chOff x="9086491" y="5214164"/>
            <a:chExt cx="1384841" cy="621863"/>
          </a:xfrm>
        </p:grpSpPr>
        <p:grpSp>
          <p:nvGrpSpPr>
            <p:cNvPr id="102" name="Group 101"/>
            <p:cNvGrpSpPr>
              <a:grpSpLocks noChangeAspect="1"/>
            </p:cNvGrpSpPr>
            <p:nvPr/>
          </p:nvGrpSpPr>
          <p:grpSpPr>
            <a:xfrm>
              <a:off x="9086491" y="5316776"/>
              <a:ext cx="419892" cy="419892"/>
              <a:chOff x="9014336" y="5256867"/>
              <a:chExt cx="494478" cy="494478"/>
            </a:xfrm>
          </p:grpSpPr>
          <p:pic>
            <p:nvPicPr>
              <p:cNvPr id="94" name="Graphic 93" descr="Checkmark"/>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49159" y="5317761"/>
                <a:ext cx="424832" cy="424832"/>
              </a:xfrm>
              <a:prstGeom prst="rect">
                <a:avLst/>
              </a:prstGeom>
            </p:spPr>
          </p:pic>
          <p:sp>
            <p:nvSpPr>
              <p:cNvPr id="100" name="Oval 99"/>
              <p:cNvSpPr>
                <a:spLocks noChangeAspect="1"/>
              </p:cNvSpPr>
              <p:nvPr/>
            </p:nvSpPr>
            <p:spPr>
              <a:xfrm>
                <a:off x="9014336" y="5256867"/>
                <a:ext cx="494478" cy="494478"/>
              </a:xfrm>
              <a:prstGeom prst="ellipse">
                <a:avLst/>
              </a:prstGeom>
              <a:noFill/>
              <a:ln w="571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104" name="Rectangle 103"/>
            <p:cNvSpPr/>
            <p:nvPr/>
          </p:nvSpPr>
          <p:spPr>
            <a:xfrm>
              <a:off x="9611324" y="5337440"/>
              <a:ext cx="293388" cy="3785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rPr>
                <a:t>+</a:t>
              </a:r>
              <a:endParaRPr kumimoji="0" lang="en-US" sz="1800" b="0" i="0" u="none" strike="noStrike" kern="0" cap="none" spc="0" normalizeH="0" baseline="0" noProof="0" dirty="0">
                <a:ln>
                  <a:noFill/>
                </a:ln>
                <a:solidFill>
                  <a:srgbClr val="FFFFFF"/>
                </a:solidFill>
                <a:effectLst/>
                <a:uLnTx/>
                <a:uFillTx/>
                <a:latin typeface="Effra Medium" panose="020B0703020203020204" pitchFamily="34" charset="0"/>
                <a:cs typeface="Effra Medium" panose="020B0703020203020204" pitchFamily="34" charset="0"/>
              </a:endParaRPr>
            </a:p>
          </p:txBody>
        </p:sp>
        <p:pic>
          <p:nvPicPr>
            <p:cNvPr id="105" name="Graphic 104" descr="Lock"/>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49469" y="5214164"/>
              <a:ext cx="621863" cy="621863"/>
            </a:xfrm>
            <a:prstGeom prst="rect">
              <a:avLst/>
            </a:prstGeom>
            <a:effectLst/>
          </p:spPr>
        </p:pic>
      </p:grpSp>
      <p:sp>
        <p:nvSpPr>
          <p:cNvPr id="33" name="Rectangle 32"/>
          <p:cNvSpPr/>
          <p:nvPr/>
        </p:nvSpPr>
        <p:spPr>
          <a:xfrm>
            <a:off x="5068718" y="1106725"/>
            <a:ext cx="2054564"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u="none" strike="noStrike" kern="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Radeon</a:t>
            </a:r>
            <a:r>
              <a:rPr kumimoji="0" lang="en-US" u="none" strike="noStrike" kern="0" cap="none" spc="0" normalizeH="0" baseline="5400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a:t>
            </a:r>
            <a:endParaRPr kumimoji="0" lang="en-US" u="none" strike="noStrike" kern="0" cap="none" spc="0" normalizeH="0" baseline="5400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sp>
        <p:nvSpPr>
          <p:cNvPr id="40" name="Rectangle 39"/>
          <p:cNvSpPr/>
          <p:nvPr/>
        </p:nvSpPr>
        <p:spPr>
          <a:xfrm>
            <a:off x="736167" y="1106725"/>
            <a:ext cx="2731167"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u="none" strike="noStrike" kern="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Radeon</a:t>
            </a:r>
            <a:r>
              <a:rPr kumimoji="0" lang="en-US" u="none" strike="noStrike" kern="0" cap="none" spc="0" normalizeH="0" baseline="5400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a:t>
            </a:r>
            <a:r>
              <a:rPr kumimoji="0" lang="en-US" sz="2800" u="none" strike="noStrike" kern="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 Pro</a:t>
            </a:r>
            <a:endParaRPr kumimoji="0" lang="en-US" sz="280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sp>
        <p:nvSpPr>
          <p:cNvPr id="41" name="Rectangle 40"/>
          <p:cNvSpPr/>
          <p:nvPr/>
        </p:nvSpPr>
        <p:spPr>
          <a:xfrm>
            <a:off x="8667676" y="1106725"/>
            <a:ext cx="2844099" cy="52322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800" kern="0" dirty="0">
                <a:solidFill>
                  <a:srgbClr val="FFFFFF"/>
                </a:solidFill>
                <a:effectLst>
                  <a:outerShdw blurRad="50800" dist="38100" dir="2700000" algn="tl" rotWithShape="0">
                    <a:prstClr val="black">
                      <a:alpha val="40000"/>
                    </a:prstClr>
                  </a:outerShdw>
                </a:effectLst>
                <a:latin typeface="Avenir" panose="020B0503020203020204" pitchFamily="34" charset="0"/>
                <a:cs typeface="Effra" panose="020B0603020203020204" pitchFamily="34" charset="0"/>
              </a:rPr>
              <a:t>Virtualization</a:t>
            </a:r>
            <a:endParaRPr kumimoji="0" lang="en-US" sz="2800" u="none" strike="noStrike" kern="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grpSp>
        <p:nvGrpSpPr>
          <p:cNvPr id="3" name="Group 2"/>
          <p:cNvGrpSpPr/>
          <p:nvPr/>
        </p:nvGrpSpPr>
        <p:grpSpPr>
          <a:xfrm>
            <a:off x="0" y="3030652"/>
            <a:ext cx="12192000" cy="796695"/>
            <a:chOff x="1" y="3028269"/>
            <a:chExt cx="12192000" cy="796695"/>
          </a:xfrm>
        </p:grpSpPr>
        <p:sp>
          <p:nvSpPr>
            <p:cNvPr id="88" name="Rectangle 87"/>
            <p:cNvSpPr/>
            <p:nvPr/>
          </p:nvSpPr>
          <p:spPr>
            <a:xfrm>
              <a:off x="667656" y="3028269"/>
              <a:ext cx="10860091" cy="793189"/>
            </a:xfrm>
            <a:prstGeom prst="rect">
              <a:avLst/>
            </a:prstGeom>
            <a:gradFill flip="none" rotWithShape="1">
              <a:gsLst>
                <a:gs pos="51680">
                  <a:schemeClr val="bg1">
                    <a:lumMod val="85000"/>
                    <a:lumOff val="15000"/>
                    <a:alpha val="67000"/>
                  </a:schemeClr>
                </a:gs>
                <a:gs pos="15000">
                  <a:schemeClr val="bg1">
                    <a:lumMod val="85000"/>
                    <a:lumOff val="15000"/>
                    <a:alpha val="34000"/>
                  </a:schemeClr>
                </a:gs>
                <a:gs pos="0">
                  <a:schemeClr val="bg1">
                    <a:lumMod val="85000"/>
                    <a:lumOff val="15000"/>
                    <a:alpha val="0"/>
                  </a:schemeClr>
                </a:gs>
                <a:gs pos="85000">
                  <a:schemeClr val="bg1">
                    <a:lumMod val="85000"/>
                    <a:lumOff val="15000"/>
                    <a:alpha val="34000"/>
                  </a:schemeClr>
                </a:gs>
                <a:gs pos="100000">
                  <a:schemeClr val="bg1">
                    <a:lumMod val="85000"/>
                    <a:lumOff val="1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Effra Heavy" panose="020B0803020203020204" pitchFamily="34" charset="0"/>
                <a:cs typeface="Effra Heavy" panose="020B0803020203020204" pitchFamily="34" charset="0"/>
              </a:endParaRPr>
            </a:p>
          </p:txBody>
        </p:sp>
        <p:grpSp>
          <p:nvGrpSpPr>
            <p:cNvPr id="89" name="Group 88"/>
            <p:cNvGrpSpPr/>
            <p:nvPr/>
          </p:nvGrpSpPr>
          <p:grpSpPr>
            <a:xfrm>
              <a:off x="1" y="3033036"/>
              <a:ext cx="12192000" cy="791928"/>
              <a:chOff x="423747" y="2043549"/>
              <a:chExt cx="11329889" cy="3983178"/>
            </a:xfrm>
          </p:grpSpPr>
          <p:cxnSp>
            <p:nvCxnSpPr>
              <p:cNvPr id="90" name="Straight Connector 89"/>
              <p:cNvCxnSpPr/>
              <p:nvPr/>
            </p:nvCxnSpPr>
            <p:spPr>
              <a:xfrm>
                <a:off x="423747" y="2043549"/>
                <a:ext cx="11329889" cy="0"/>
              </a:xfrm>
              <a:prstGeom prst="line">
                <a:avLst/>
              </a:prstGeom>
              <a:ln w="19050">
                <a:gradFill>
                  <a:gsLst>
                    <a:gs pos="0">
                      <a:schemeClr val="accent2">
                        <a:lumMod val="50000"/>
                        <a:alpha val="0"/>
                      </a:schemeClr>
                    </a:gs>
                    <a:gs pos="25000">
                      <a:schemeClr val="accent2">
                        <a:lumMod val="50000"/>
                        <a:alpha val="50000"/>
                      </a:schemeClr>
                    </a:gs>
                    <a:gs pos="75000">
                      <a:schemeClr val="accent2">
                        <a:lumMod val="50000"/>
                        <a:alpha val="50000"/>
                      </a:schemeClr>
                    </a:gs>
                    <a:gs pos="100000">
                      <a:schemeClr val="accent2">
                        <a:lumMod val="50000"/>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userDrawn="1"/>
            </p:nvCxnSpPr>
            <p:spPr>
              <a:xfrm>
                <a:off x="423747" y="6026727"/>
                <a:ext cx="11329889" cy="0"/>
              </a:xfrm>
              <a:prstGeom prst="line">
                <a:avLst/>
              </a:prstGeom>
              <a:ln w="19050">
                <a:gradFill>
                  <a:gsLst>
                    <a:gs pos="0">
                      <a:schemeClr val="accent2">
                        <a:lumMod val="50000"/>
                        <a:alpha val="0"/>
                      </a:schemeClr>
                    </a:gs>
                    <a:gs pos="25000">
                      <a:schemeClr val="accent2">
                        <a:lumMod val="50000"/>
                        <a:alpha val="50000"/>
                      </a:schemeClr>
                    </a:gs>
                    <a:gs pos="75000">
                      <a:schemeClr val="accent2">
                        <a:lumMod val="50000"/>
                        <a:alpha val="50000"/>
                      </a:schemeClr>
                    </a:gs>
                    <a:gs pos="100000">
                      <a:schemeClr val="accent2">
                        <a:lumMod val="50000"/>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pic>
        <p:nvPicPr>
          <p:cNvPr id="87" name="Picture 86">
            <a:extLst>
              <a:ext uri="{FF2B5EF4-FFF2-40B4-BE49-F238E27FC236}">
                <a16:creationId xmlns:a16="http://schemas.microsoft.com/office/drawing/2014/main" id="{926265D7-BC30-4B11-85EC-660CFFA90D6F}"/>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grpSp>
        <p:nvGrpSpPr>
          <p:cNvPr id="16" name="Group 15">
            <a:extLst>
              <a:ext uri="{FF2B5EF4-FFF2-40B4-BE49-F238E27FC236}">
                <a16:creationId xmlns:a16="http://schemas.microsoft.com/office/drawing/2014/main" id="{79AEEB0D-7923-4DC6-BF20-3D1E2655469B}"/>
              </a:ext>
            </a:extLst>
          </p:cNvPr>
          <p:cNvGrpSpPr/>
          <p:nvPr/>
        </p:nvGrpSpPr>
        <p:grpSpPr>
          <a:xfrm>
            <a:off x="3395102" y="3030652"/>
            <a:ext cx="5401796" cy="791928"/>
            <a:chOff x="3395102" y="3030652"/>
            <a:chExt cx="5401796" cy="791928"/>
          </a:xfrm>
        </p:grpSpPr>
        <p:sp>
          <p:nvSpPr>
            <p:cNvPr id="32" name="Title 2"/>
            <p:cNvSpPr txBox="1">
              <a:spLocks/>
            </p:cNvSpPr>
            <p:nvPr/>
          </p:nvSpPr>
          <p:spPr>
            <a:xfrm>
              <a:off x="3395102" y="3030652"/>
              <a:ext cx="5401796" cy="791928"/>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buClrTx/>
                <a:buSzTx/>
                <a:buFontTx/>
                <a:buNone/>
                <a:tabLst/>
                <a:defRPr/>
              </a:pPr>
              <a:r>
                <a:rPr kumimoji="0" lang="en-US" sz="660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rPr>
                <a:t>“One Driver”</a:t>
              </a:r>
              <a:endParaRPr kumimoji="0" lang="en-US" sz="2400" u="none" strike="noStrike" kern="1200" cap="none" spc="0" normalizeH="0" baseline="10000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cs typeface="Effra" panose="020B0603020203020204" pitchFamily="34" charset="0"/>
              </a:endParaRPr>
            </a:p>
          </p:txBody>
        </p:sp>
        <p:sp>
          <p:nvSpPr>
            <p:cNvPr id="11" name="Rectangle 10">
              <a:extLst>
                <a:ext uri="{FF2B5EF4-FFF2-40B4-BE49-F238E27FC236}">
                  <a16:creationId xmlns:a16="http://schemas.microsoft.com/office/drawing/2014/main" id="{25704D77-D990-4B15-A1A6-24B8A4FD97FC}"/>
                </a:ext>
              </a:extLst>
            </p:cNvPr>
            <p:cNvSpPr/>
            <p:nvPr/>
          </p:nvSpPr>
          <p:spPr>
            <a:xfrm>
              <a:off x="8513380" y="3057320"/>
              <a:ext cx="269626" cy="369332"/>
            </a:xfrm>
            <a:prstGeom prst="rect">
              <a:avLst/>
            </a:prstGeom>
          </p:spPr>
          <p:txBody>
            <a:bodyPr wrap="none">
              <a:spAutoFit/>
            </a:bodyPr>
            <a:lstStyle/>
            <a:p>
              <a:r>
                <a:rPr lang="en-US" baseline="30000" dirty="0">
                  <a:solidFill>
                    <a:srgbClr val="FFFFFF"/>
                  </a:solidFill>
                  <a:effectLst>
                    <a:outerShdw blurRad="50800" dist="38100" dir="2700000" algn="tl" rotWithShape="0">
                      <a:prstClr val="black">
                        <a:alpha val="40000"/>
                      </a:prstClr>
                    </a:outerShdw>
                  </a:effectLst>
                  <a:latin typeface="Avenir" panose="020B0503020203020204" pitchFamily="34" charset="0"/>
                  <a:cs typeface="Effra" panose="020B0603020203020204" pitchFamily="34" charset="0"/>
                </a:rPr>
                <a:t>4</a:t>
              </a:r>
              <a:endParaRPr lang="en-US" dirty="0"/>
            </a:p>
          </p:txBody>
        </p:sp>
      </p:grpSp>
      <p:sp>
        <p:nvSpPr>
          <p:cNvPr id="96" name="Title 2">
            <a:extLst>
              <a:ext uri="{FF2B5EF4-FFF2-40B4-BE49-F238E27FC236}">
                <a16:creationId xmlns:a16="http://schemas.microsoft.com/office/drawing/2014/main" id="{7099DA92-D4ED-40E7-B440-D8C5FF1E909B}"/>
              </a:ext>
            </a:extLst>
          </p:cNvPr>
          <p:cNvSpPr txBox="1">
            <a:spLocks/>
          </p:cNvSpPr>
          <p:nvPr/>
        </p:nvSpPr>
        <p:spPr>
          <a:xfrm>
            <a:off x="485592" y="6397034"/>
            <a:ext cx="11220816"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solidFill>
                <a:latin typeface="Avenir Light" panose="020B0402020203020204" pitchFamily="34" charset="0"/>
                <a:cs typeface="Effra Light" panose="020B0403020203020204" pitchFamily="34" charset="0"/>
              </a:rPr>
              <a:t>Compatible with: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WX series,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SSG,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Duo series, AMD FirePro</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W series, </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Radeon</a:t>
            </a:r>
            <a:r>
              <a:rPr kumimoji="0" lang="en-US" sz="800" b="0" i="0" u="none" strike="noStrike" kern="1200" cap="none" spc="0" normalizeH="0" baseline="30000" noProof="0" dirty="0">
                <a:ln>
                  <a:noFill/>
                </a:ln>
                <a:solidFill>
                  <a:srgbClr val="FFFFFF"/>
                </a:solidFill>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 Vega Frontier </a:t>
            </a:r>
            <a:r>
              <a:rPr lang="en-US" sz="800" spc="0" dirty="0">
                <a:solidFill>
                  <a:srgbClr val="FFFFFF"/>
                </a:solidFill>
                <a:latin typeface="Avenir Light" panose="020B0402020203020204" pitchFamily="34" charset="0"/>
                <a:cs typeface="Effra Light" panose="020B0403020203020204" pitchFamily="34" charset="0"/>
              </a:rPr>
              <a:t>Edition, and AMD FirePro</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S7100X, S7150, and S7150 x2 products</a:t>
            </a:r>
            <a:b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br>
            <a:r>
              <a:rPr lang="en-US" sz="800" spc="0" dirty="0">
                <a:solidFill>
                  <a:srgbClr val="FFFFFF"/>
                </a:solidFill>
                <a:latin typeface="Avenir Light" panose="020B0402020203020204" pitchFamily="34" charset="0"/>
                <a:cs typeface="Effra Light" panose="020B0403020203020204" pitchFamily="34" charset="0"/>
              </a:rPr>
              <a:t>AMD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R5 300, R7, R9, and RX series products on demand. Supports</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 Windows</a:t>
            </a:r>
            <a:r>
              <a:rPr kumimoji="0" lang="en-US" sz="800" b="0" i="0" u="none" strike="noStrike" kern="1200" cap="none" spc="0" normalizeH="0" baseline="30000" noProof="0" dirty="0">
                <a:ln>
                  <a:noFill/>
                </a:ln>
                <a:solidFill>
                  <a:srgbClr val="FFFFFF"/>
                </a:solidFill>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 </a:t>
            </a:r>
            <a:r>
              <a:rPr lang="en-US" sz="800" spc="0" dirty="0">
                <a:solidFill>
                  <a:srgbClr val="FFFFFF"/>
                </a:solidFill>
                <a:latin typeface="Avenir Light" panose="020B0402020203020204" pitchFamily="34" charset="0"/>
                <a:cs typeface="Effra Light" panose="020B0403020203020204" pitchFamily="34" charset="0"/>
              </a:rPr>
              <a:t>7/10, Linux</a:t>
            </a:r>
            <a:r>
              <a:rPr lang="en-US" sz="800" spc="0" baseline="30000" dirty="0">
                <a:solidFill>
                  <a:srgbClr val="FFFFFF"/>
                </a:solidFill>
                <a:latin typeface="Avenir Light" panose="020B0402020203020204" pitchFamily="34" charset="0"/>
                <a:cs typeface="Effra Light" panose="020B0403020203020204" pitchFamily="34" charset="0"/>
              </a:rPr>
              <a:t>®</a:t>
            </a:r>
            <a:endParaRPr kumimoji="0" lang="en-US" sz="800" b="0" i="0" u="none" strike="noStrike" kern="1200" cap="none" spc="0" normalizeH="0" baseline="30000" noProof="0" dirty="0">
              <a:ln>
                <a:noFill/>
              </a:ln>
              <a:solidFill>
                <a:srgbClr val="FFFFFF"/>
              </a:solidFill>
              <a:uLnTx/>
              <a:uFillTx/>
              <a:latin typeface="Avenir Light" panose="020B0402020203020204" pitchFamily="34" charset="0"/>
              <a:cs typeface="Effra Light" panose="020B0403020203020204" pitchFamily="34" charset="0"/>
            </a:endParaRPr>
          </a:p>
        </p:txBody>
      </p:sp>
    </p:spTree>
    <p:extLst>
      <p:ext uri="{BB962C8B-B14F-4D97-AF65-F5344CB8AC3E}">
        <p14:creationId xmlns:p14="http://schemas.microsoft.com/office/powerpoint/2010/main" val="28723702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rot="16200000">
            <a:off x="2669240" y="-2669242"/>
            <a:ext cx="6853520" cy="12192003"/>
          </a:xfrm>
          <a:prstGeom prst="rect">
            <a:avLst/>
          </a:prstGeom>
          <a:gradFill>
            <a:gsLst>
              <a:gs pos="100000">
                <a:srgbClr val="0000E1">
                  <a:alpha val="58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pic>
        <p:nvPicPr>
          <p:cNvPr id="27" name="Picture 26"/>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rcRect l="58996"/>
          <a:stretch/>
        </p:blipFill>
        <p:spPr>
          <a:xfrm rot="19165906" flipH="1">
            <a:off x="4882998" y="1616462"/>
            <a:ext cx="2542361" cy="4260899"/>
          </a:xfrm>
          <a:prstGeom prst="rect">
            <a:avLst/>
          </a:prstGeom>
          <a:effectLst>
            <a:outerShdw blurRad="50800" dist="76200" dir="8100000" algn="tr" rotWithShape="0">
              <a:prstClr val="black">
                <a:alpha val="40000"/>
              </a:prstClr>
            </a:outerShdw>
          </a:effectLst>
        </p:spPr>
      </p:pic>
      <p:pic>
        <p:nvPicPr>
          <p:cNvPr id="66" name="Picture 65"/>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rcRect l="2260" r="46320" b="365"/>
          <a:stretch/>
        </p:blipFill>
        <p:spPr>
          <a:xfrm>
            <a:off x="-1" y="525949"/>
            <a:ext cx="8371002" cy="6327572"/>
          </a:xfrm>
          <a:prstGeom prst="rect">
            <a:avLst/>
          </a:prstGeom>
        </p:spPr>
      </p:pic>
      <p:pic>
        <p:nvPicPr>
          <p:cNvPr id="67" name="Picture 66"/>
          <p:cNvPicPr>
            <a:picLocks noChangeAspect="1"/>
          </p:cNvPicPr>
          <p:nvPr/>
        </p:nvPicPr>
        <p:blipFill>
          <a:blip r:embed="rId7"/>
          <a:stretch>
            <a:fillRect/>
          </a:stretch>
        </p:blipFill>
        <p:spPr>
          <a:xfrm>
            <a:off x="1064734" y="1986412"/>
            <a:ext cx="4572000" cy="4013821"/>
          </a:xfrm>
          <a:prstGeom prst="rect">
            <a:avLst/>
          </a:prstGeom>
          <a:effectLst>
            <a:outerShdw blurRad="50800" dist="38100" dir="2700000" algn="tl" rotWithShape="0">
              <a:prstClr val="black">
                <a:alpha val="40000"/>
              </a:prstClr>
            </a:outerShdw>
          </a:effectLst>
        </p:spPr>
      </p:pic>
      <p:pic>
        <p:nvPicPr>
          <p:cNvPr id="69" name="Picture 68"/>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rot="19165906" flipH="1">
            <a:off x="190128" y="63618"/>
            <a:ext cx="6200203" cy="4260899"/>
          </a:xfrm>
          <a:prstGeom prst="rect">
            <a:avLst/>
          </a:prstGeom>
          <a:effectLst>
            <a:outerShdw blurRad="50800" dist="76200" dir="8100000" algn="tr" rotWithShape="0">
              <a:prstClr val="black">
                <a:alpha val="40000"/>
              </a:prstClr>
            </a:outerShdw>
          </a:effectLst>
        </p:spPr>
      </p:pic>
      <p:pic>
        <p:nvPicPr>
          <p:cNvPr id="71" name="Picture 70"/>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rcRect l="38768" t="47708" r="14275"/>
          <a:stretch/>
        </p:blipFill>
        <p:spPr>
          <a:xfrm rot="16200000">
            <a:off x="-382375" y="3977380"/>
            <a:ext cx="3258515" cy="2493766"/>
          </a:xfrm>
          <a:prstGeom prst="rect">
            <a:avLst/>
          </a:prstGeom>
          <a:effectLst/>
        </p:spPr>
      </p:pic>
      <p:grpSp>
        <p:nvGrpSpPr>
          <p:cNvPr id="12" name="Group 11" hidden="1"/>
          <p:cNvGrpSpPr/>
          <p:nvPr/>
        </p:nvGrpSpPr>
        <p:grpSpPr>
          <a:xfrm>
            <a:off x="5977590" y="3071001"/>
            <a:ext cx="5714579" cy="963985"/>
            <a:chOff x="5977590" y="3071001"/>
            <a:chExt cx="5714579" cy="963985"/>
          </a:xfrm>
        </p:grpSpPr>
        <p:sp>
          <p:nvSpPr>
            <p:cNvPr id="72" name="Title 2"/>
            <p:cNvSpPr txBox="1">
              <a:spLocks/>
            </p:cNvSpPr>
            <p:nvPr/>
          </p:nvSpPr>
          <p:spPr>
            <a:xfrm>
              <a:off x="5977590" y="3571165"/>
              <a:ext cx="5714579" cy="463821"/>
            </a:xfrm>
            <a:prstGeom prst="rect">
              <a:avLst/>
            </a:prstGeom>
          </p:spPr>
          <p:txBody>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600" b="0" i="0" u="none" strike="noStrike" kern="1200" cap="none" spc="-60" normalizeH="0" baseline="0" noProof="0" dirty="0">
                  <a:ln>
                    <a:noFill/>
                  </a:ln>
                  <a:solidFill>
                    <a:srgbClr val="FFFFFF"/>
                  </a:solidFill>
                  <a:effectLst/>
                  <a:uLnTx/>
                  <a:uFillTx/>
                  <a:latin typeface="Avenir Light" charset="0"/>
                  <a:ea typeface="Avenir Light" charset="0"/>
                  <a:cs typeface="Avenir Light" charset="0"/>
                </a:rPr>
                <a:t>Divide. Accelerate. Create.</a:t>
              </a:r>
            </a:p>
          </p:txBody>
        </p:sp>
        <p:pic>
          <p:nvPicPr>
            <p:cNvPr id="73" name="Picture 72"/>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985948" y="3071001"/>
              <a:ext cx="5620103" cy="338782"/>
            </a:xfrm>
            <a:prstGeom prst="rect">
              <a:avLst/>
            </a:prstGeom>
          </p:spPr>
        </p:pic>
      </p:grpSp>
      <p:grpSp>
        <p:nvGrpSpPr>
          <p:cNvPr id="31" name="Group 30"/>
          <p:cNvGrpSpPr/>
          <p:nvPr/>
        </p:nvGrpSpPr>
        <p:grpSpPr>
          <a:xfrm>
            <a:off x="10025005" y="6519910"/>
            <a:ext cx="2048885" cy="252213"/>
            <a:chOff x="10025005" y="6519910"/>
            <a:chExt cx="2048885" cy="252213"/>
          </a:xfrm>
        </p:grpSpPr>
        <p:pic>
          <p:nvPicPr>
            <p:cNvPr id="41" name="Picture 40"/>
            <p:cNvPicPr>
              <a:picLocks noChangeAspect="1"/>
            </p:cNvPicPr>
            <p:nvPr userDrawn="1"/>
          </p:nvPicPr>
          <p:blipFill rotWithShape="1">
            <a:blip r:embed="rId10" cstate="screen">
              <a:extLst>
                <a:ext uri="{28A0092B-C50C-407E-A947-70E740481C1C}">
                  <a14:useLocalDpi xmlns:a14="http://schemas.microsoft.com/office/drawing/2010/main"/>
                </a:ext>
              </a:extLst>
            </a:blip>
            <a:srcRect r="2442" b="55548"/>
            <a:stretch/>
          </p:blipFill>
          <p:spPr>
            <a:xfrm>
              <a:off x="10968926" y="6587420"/>
              <a:ext cx="1104964" cy="137059"/>
            </a:xfrm>
            <a:prstGeom prst="rect">
              <a:avLst/>
            </a:prstGeom>
          </p:spPr>
        </p:pic>
        <p:pic>
          <p:nvPicPr>
            <p:cNvPr id="42" name="Picture 41"/>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025005" y="6570122"/>
              <a:ext cx="637095" cy="154357"/>
            </a:xfrm>
            <a:prstGeom prst="rect">
              <a:avLst/>
            </a:prstGeom>
          </p:spPr>
        </p:pic>
        <p:cxnSp>
          <p:nvCxnSpPr>
            <p:cNvPr id="43" name="Straight Connector 42"/>
            <p:cNvCxnSpPr/>
            <p:nvPr userDrawn="1"/>
          </p:nvCxnSpPr>
          <p:spPr>
            <a:xfrm>
              <a:off x="10809610" y="6519910"/>
              <a:ext cx="0" cy="2522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4" name="Title 2"/>
          <p:cNvSpPr txBox="1">
            <a:spLocks/>
          </p:cNvSpPr>
          <p:nvPr/>
        </p:nvSpPr>
        <p:spPr>
          <a:xfrm>
            <a:off x="6555318" y="2588136"/>
            <a:ext cx="5011806" cy="1429097"/>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Aft>
                <a:spcPts val="600"/>
              </a:spcAft>
              <a:defRPr/>
            </a:pPr>
            <a:r>
              <a:rPr kumimoji="0" lang="en-US"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t>Radeon</a:t>
            </a:r>
            <a:r>
              <a:rPr kumimoji="0" lang="en-US" sz="1800" b="0" i="0" u="none" strike="noStrike" kern="1200" cap="none" spc="0" normalizeH="0" baseline="7000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t>™</a:t>
            </a:r>
            <a:r>
              <a:rPr kumimoji="0" lang="en-US"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t> Pro WX 9100</a:t>
            </a:r>
            <a:r>
              <a:rPr lang="en-US" sz="2800" dirty="0">
                <a:solidFill>
                  <a:prstClr val="white"/>
                </a:solidFill>
                <a:effectLst>
                  <a:outerShdw blurRad="50800" dist="38100" dir="2700000" algn="tl" rotWithShape="0">
                    <a:prstClr val="black">
                      <a:alpha val="40000"/>
                    </a:prstClr>
                  </a:outerShdw>
                </a:effectLst>
                <a:latin typeface="Avenir Light" panose="020B0402020203020204" pitchFamily="34" charset="0"/>
                <a:cs typeface="Effra" panose="020B0603020203020204" pitchFamily="34" charset="0"/>
              </a:rPr>
              <a:t> Radeon</a:t>
            </a:r>
            <a:r>
              <a:rPr lang="en-US" sz="1800" baseline="70000" dirty="0">
                <a:solidFill>
                  <a:prstClr val="white"/>
                </a:solidFill>
                <a:effectLst>
                  <a:outerShdw blurRad="50800" dist="38100" dir="2700000" algn="tl" rotWithShape="0">
                    <a:prstClr val="black">
                      <a:alpha val="40000"/>
                    </a:prstClr>
                  </a:outerShdw>
                </a:effectLst>
                <a:latin typeface="Avenir Light" panose="020B0402020203020204" pitchFamily="34" charset="0"/>
                <a:cs typeface="Effra" panose="020B0603020203020204" pitchFamily="34" charset="0"/>
              </a:rPr>
              <a:t>™</a:t>
            </a:r>
            <a:r>
              <a:rPr lang="en-US" sz="2800" dirty="0">
                <a:solidFill>
                  <a:prstClr val="white"/>
                </a:solidFill>
                <a:effectLst>
                  <a:outerShdw blurRad="50800" dist="38100" dir="2700000" algn="tl" rotWithShape="0">
                    <a:prstClr val="black">
                      <a:alpha val="40000"/>
                    </a:prstClr>
                  </a:outerShdw>
                </a:effectLst>
                <a:latin typeface="Avenir Light" panose="020B0402020203020204" pitchFamily="34" charset="0"/>
                <a:cs typeface="Effra" panose="020B0603020203020204" pitchFamily="34" charset="0"/>
              </a:rPr>
              <a:t> </a:t>
            </a:r>
            <a:r>
              <a:rPr kumimoji="0" lang="en-US"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t>Pro SSG</a:t>
            </a:r>
            <a:br>
              <a:rPr kumimoji="0" lang="en-US"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br>
            <a:r>
              <a:rPr kumimoji="0" lang="en-US"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t>Radeon</a:t>
            </a:r>
            <a:r>
              <a:rPr kumimoji="0" lang="en-US" sz="1800" b="0" i="0" u="none" strike="noStrike" kern="1200" cap="none" spc="0" normalizeH="0" baseline="7000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t>™</a:t>
            </a:r>
            <a:r>
              <a:rPr kumimoji="0" lang="en-US" sz="28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Light" panose="020B0402020203020204" pitchFamily="34" charset="0"/>
                <a:cs typeface="Effra" panose="020B0603020203020204" pitchFamily="34" charset="0"/>
              </a:rPr>
              <a:t> Vega Frontier Edition</a:t>
            </a:r>
          </a:p>
        </p:txBody>
      </p:sp>
      <p:pic>
        <p:nvPicPr>
          <p:cNvPr id="44" name="Picture 43"/>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3" y="0"/>
            <a:ext cx="235853" cy="237744"/>
          </a:xfrm>
          <a:prstGeom prst="rect">
            <a:avLst/>
          </a:prstGeom>
        </p:spPr>
      </p:pic>
      <p:pic>
        <p:nvPicPr>
          <p:cNvPr id="25" name="Picture 24"/>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rcRect l="43899" t="18245" r="14275"/>
          <a:stretch/>
        </p:blipFill>
        <p:spPr>
          <a:xfrm rot="13821132" flipH="1">
            <a:off x="2836241" y="1025361"/>
            <a:ext cx="2902523" cy="3898846"/>
          </a:xfrm>
          <a:prstGeom prst="rect">
            <a:avLst/>
          </a:prstGeom>
          <a:effectLst/>
        </p:spPr>
      </p:pic>
      <p:pic>
        <p:nvPicPr>
          <p:cNvPr id="29" name="Picture 28"/>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4700"/>
                    </a14:imgEffect>
                    <a14:imgEffect>
                      <a14:brightnessContrast bright="-20000" contrast="20000"/>
                    </a14:imgEffect>
                  </a14:imgLayer>
                </a14:imgProps>
              </a:ext>
              <a:ext uri="{28A0092B-C50C-407E-A947-70E740481C1C}">
                <a14:useLocalDpi xmlns:a14="http://schemas.microsoft.com/office/drawing/2010/main" val="0"/>
              </a:ext>
            </a:extLst>
          </a:blip>
          <a:srcRect l="43907" t="18245" r="14275"/>
          <a:stretch/>
        </p:blipFill>
        <p:spPr>
          <a:xfrm rot="5400000" flipH="1">
            <a:off x="1971380" y="3457588"/>
            <a:ext cx="2901978" cy="3898846"/>
          </a:xfrm>
          <a:prstGeom prst="rect">
            <a:avLst/>
          </a:prstGeom>
          <a:effectLst/>
        </p:spPr>
      </p:pic>
      <p:sp>
        <p:nvSpPr>
          <p:cNvPr id="24" name="TextBox 23">
            <a:extLst>
              <a:ext uri="{FF2B5EF4-FFF2-40B4-BE49-F238E27FC236}">
                <a16:creationId xmlns:a16="http://schemas.microsoft.com/office/drawing/2014/main" id="{DD4BD862-423B-493D-A8BF-B046AF3F628F}"/>
              </a:ext>
            </a:extLst>
          </p:cNvPr>
          <p:cNvSpPr txBox="1"/>
          <p:nvPr/>
        </p:nvSpPr>
        <p:spPr>
          <a:xfrm>
            <a:off x="155928" y="6574064"/>
            <a:ext cx="117019" cy="205970"/>
          </a:xfrm>
          <a:prstGeom prst="rect">
            <a:avLst/>
          </a:prstGeom>
          <a:noFill/>
        </p:spPr>
        <p:txBody>
          <a:bodyPr wrap="none" lIns="0" tIns="41029" rIns="0" bIns="41029" rtlCol="0" anchor="ctr">
            <a:spAutoFit/>
          </a:bodyPr>
          <a:lstStyle/>
          <a:p>
            <a:pPr algn="r"/>
            <a:fld id="{B50A2252-0B00-49D0-9A28-2F5CCECF09D1}" type="slidenum">
              <a:rPr lang="en-US" sz="800" cap="all">
                <a:solidFill>
                  <a:srgbClr val="FFFFFF"/>
                </a:solidFill>
                <a:latin typeface="Avenir Light" panose="020B0402020203020204" pitchFamily="34" charset="0"/>
                <a:cs typeface="Effra Light" panose="020B0403020203020204" pitchFamily="34" charset="0"/>
              </a:rPr>
              <a:pPr algn="r"/>
              <a:t>8</a:t>
            </a:fld>
            <a:endParaRPr lang="en-US" sz="900" cap="all" dirty="0">
              <a:solidFill>
                <a:srgbClr val="FFFFFF"/>
              </a:solidFill>
              <a:latin typeface="Avenir Light" panose="020B0402020203020204" pitchFamily="34" charset="0"/>
              <a:cs typeface="Effra Light" panose="020B0403020203020204" pitchFamily="34" charset="0"/>
            </a:endParaRPr>
          </a:p>
        </p:txBody>
      </p:sp>
      <p:sp>
        <p:nvSpPr>
          <p:cNvPr id="32" name="Title 2">
            <a:extLst>
              <a:ext uri="{FF2B5EF4-FFF2-40B4-BE49-F238E27FC236}">
                <a16:creationId xmlns:a16="http://schemas.microsoft.com/office/drawing/2014/main" id="{0EE53DEC-B063-4D7F-95EF-70EB05B15853}"/>
              </a:ext>
            </a:extLst>
          </p:cNvPr>
          <p:cNvSpPr txBox="1">
            <a:spLocks/>
          </p:cNvSpPr>
          <p:nvPr/>
        </p:nvSpPr>
        <p:spPr>
          <a:xfrm>
            <a:off x="591671" y="531482"/>
            <a:ext cx="11014379" cy="463821"/>
          </a:xfrm>
          <a:prstGeom prst="rect">
            <a:avLst/>
          </a:prstGeom>
        </p:spPr>
        <p:txBody>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r>
              <a:rPr lang="en-US" sz="4400" dirty="0">
                <a:solidFill>
                  <a:srgbClr val="FFFFFF"/>
                </a:solidFill>
                <a:effectLst>
                  <a:outerShdw blurRad="38100" dist="38100" dir="2700000" algn="tl">
                    <a:srgbClr val="000000">
                      <a:alpha val="43137"/>
                    </a:srgbClr>
                  </a:outerShdw>
                </a:effectLst>
                <a:latin typeface="Avenir" panose="020B0503020203020204" pitchFamily="34" charset="0"/>
                <a:ea typeface="Avenir Light" charset="0"/>
                <a:cs typeface="Effra" panose="020B0603020203020204" pitchFamily="34" charset="0"/>
              </a:rPr>
              <a:t>Enterprise Driver Support for</a:t>
            </a:r>
            <a:br>
              <a:rPr lang="en-US" sz="4400" dirty="0">
                <a:solidFill>
                  <a:srgbClr val="FFFFFF"/>
                </a:solidFill>
                <a:effectLst>
                  <a:outerShdw blurRad="38100" dist="38100" dir="2700000" algn="tl">
                    <a:srgbClr val="000000">
                      <a:alpha val="43137"/>
                    </a:srgbClr>
                  </a:outerShdw>
                </a:effectLst>
                <a:latin typeface="Avenir" panose="020B0503020203020204" pitchFamily="34" charset="0"/>
                <a:ea typeface="Avenir Light" charset="0"/>
                <a:cs typeface="Effra" panose="020B0603020203020204" pitchFamily="34" charset="0"/>
              </a:rPr>
            </a:br>
            <a:r>
              <a:rPr lang="en-US" sz="2800" dirty="0">
                <a:solidFill>
                  <a:srgbClr val="FFFFFF"/>
                </a:solidFill>
                <a:effectLst>
                  <a:outerShdw blurRad="38100" dist="38100" dir="2700000" algn="tl">
                    <a:srgbClr val="000000">
                      <a:alpha val="43137"/>
                    </a:srgbClr>
                  </a:outerShdw>
                </a:effectLst>
                <a:latin typeface="Avenir" panose="020B0503020203020204" pitchFamily="34" charset="0"/>
                <a:ea typeface="Avenir Light" charset="0"/>
                <a:cs typeface="Effra" panose="020B0603020203020204" pitchFamily="34" charset="0"/>
              </a:rPr>
              <a:t>“Vega”-based Radeon</a:t>
            </a:r>
            <a:r>
              <a:rPr lang="en-US" sz="1800" baseline="70000" dirty="0">
                <a:solidFill>
                  <a:srgbClr val="FFFFFF"/>
                </a:solidFill>
                <a:effectLst>
                  <a:outerShdw blurRad="38100" dist="38100" dir="2700000" algn="tl">
                    <a:srgbClr val="000000">
                      <a:alpha val="43137"/>
                    </a:srgbClr>
                  </a:outerShdw>
                </a:effectLst>
                <a:latin typeface="Avenir" panose="020B0503020203020204" pitchFamily="34" charset="0"/>
                <a:ea typeface="Avenir Light" charset="0"/>
                <a:cs typeface="Effra" panose="020B0603020203020204" pitchFamily="34" charset="0"/>
              </a:rPr>
              <a:t>™</a:t>
            </a:r>
            <a:r>
              <a:rPr lang="en-US" sz="2800" dirty="0">
                <a:solidFill>
                  <a:srgbClr val="FFFFFF"/>
                </a:solidFill>
                <a:effectLst>
                  <a:outerShdw blurRad="38100" dist="38100" dir="2700000" algn="tl">
                    <a:srgbClr val="000000">
                      <a:alpha val="43137"/>
                    </a:srgbClr>
                  </a:outerShdw>
                </a:effectLst>
                <a:latin typeface="Avenir" panose="020B0503020203020204" pitchFamily="34" charset="0"/>
                <a:ea typeface="Avenir Light" charset="0"/>
                <a:cs typeface="Effra" panose="020B0603020203020204" pitchFamily="34" charset="0"/>
              </a:rPr>
              <a:t> Professional Graphics  </a:t>
            </a:r>
          </a:p>
        </p:txBody>
      </p:sp>
      <p:sp>
        <p:nvSpPr>
          <p:cNvPr id="36" name="TextBox 35">
            <a:extLst>
              <a:ext uri="{FF2B5EF4-FFF2-40B4-BE49-F238E27FC236}">
                <a16:creationId xmlns:a16="http://schemas.microsoft.com/office/drawing/2014/main" id="{390A69FC-B93F-4E4D-858F-4849FBEB74BA}"/>
              </a:ext>
            </a:extLst>
          </p:cNvPr>
          <p:cNvSpPr txBox="1"/>
          <p:nvPr/>
        </p:nvSpPr>
        <p:spPr>
          <a:xfrm>
            <a:off x="416914" y="6574064"/>
            <a:ext cx="3537828" cy="205970"/>
          </a:xfrm>
          <a:prstGeom prst="rect">
            <a:avLst/>
          </a:prstGeom>
          <a:noFill/>
        </p:spPr>
        <p:txBody>
          <a:bodyPr wrap="none" lIns="0" tIns="41029" rIns="0" bIns="41029" rtlCol="0" anchor="ctr">
            <a:spAutoFit/>
          </a:bodyPr>
          <a:lstStyle/>
          <a:p>
            <a:r>
              <a:rPr lang="en-US" sz="800" b="0" i="0" cap="all" dirty="0">
                <a:solidFill>
                  <a:prstClr val="white"/>
                </a:solidFill>
                <a:latin typeface="Avenir Light" panose="020B0402020203020204" pitchFamily="34" charset="0"/>
                <a:cs typeface="Effra Light" panose="020B0403020203020204" pitchFamily="34" charset="0"/>
              </a:rPr>
              <a:t>|   RADEON pro</a:t>
            </a:r>
            <a:r>
              <a:rPr lang="en-US" sz="800" b="0" i="0" cap="all" baseline="0" dirty="0">
                <a:solidFill>
                  <a:prstClr val="white"/>
                </a:solidFill>
                <a:latin typeface="Avenir Light" panose="020B0402020203020204" pitchFamily="34" charset="0"/>
                <a:cs typeface="Effra Light" panose="020B0403020203020204" pitchFamily="34" charset="0"/>
              </a:rPr>
              <a:t> </a:t>
            </a:r>
            <a:r>
              <a:rPr lang="en-US" sz="800" b="0" i="0" cap="all" dirty="0">
                <a:solidFill>
                  <a:prstClr val="white"/>
                </a:solidFill>
                <a:latin typeface="Avenir Light" panose="020B0402020203020204" pitchFamily="34" charset="0"/>
                <a:cs typeface="Effra Light" panose="020B0403020203020204" pitchFamily="34" charset="0"/>
              </a:rPr>
              <a:t>SOFTWARE Enterprise Driver 17.Q4   |   CONFIDENTIAL</a:t>
            </a:r>
          </a:p>
        </p:txBody>
      </p:sp>
      <p:sp>
        <p:nvSpPr>
          <p:cNvPr id="23" name="Title 2">
            <a:extLst>
              <a:ext uri="{FF2B5EF4-FFF2-40B4-BE49-F238E27FC236}">
                <a16:creationId xmlns:a16="http://schemas.microsoft.com/office/drawing/2014/main" id="{D2783169-BF5F-4438-971B-07D3CCFB3CC6}"/>
              </a:ext>
            </a:extLst>
          </p:cNvPr>
          <p:cNvSpPr txBox="1">
            <a:spLocks/>
          </p:cNvSpPr>
          <p:nvPr/>
        </p:nvSpPr>
        <p:spPr>
          <a:xfrm>
            <a:off x="485592" y="6397034"/>
            <a:ext cx="11220816"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Software Enterprise Driver 17.Q4 compatible with: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WX series,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SSG,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Pro Duo series, AMD FirePro</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W series, </a:t>
            </a:r>
            <a: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Radeon</a:t>
            </a:r>
            <a:r>
              <a:rPr kumimoji="0" lang="en-US" sz="8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 Vega Frontier </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Edition, and AMD FirePro</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S7100X, S7150, and S7150 x2 products</a:t>
            </a:r>
            <a:b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b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AMD Radeon</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 R5 300, R7, R9, and RX series products on demand. Supports</a:t>
            </a:r>
            <a: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 Windows</a:t>
            </a:r>
            <a:r>
              <a:rPr kumimoji="0" lang="en-US" sz="8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rPr>
              <a:t> </a:t>
            </a:r>
            <a:r>
              <a:rPr lang="en-US" sz="800" spc="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7/10, Linux</a:t>
            </a:r>
            <a:r>
              <a:rPr lang="en-US" sz="800" spc="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Light" panose="020B0403020203020204" pitchFamily="34" charset="0"/>
              </a:rPr>
              <a:t>®</a:t>
            </a:r>
            <a:endParaRPr kumimoji="0" lang="en-US" sz="8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cs typeface="Effra Light" panose="020B0403020203020204" pitchFamily="34" charset="0"/>
            </a:endParaRPr>
          </a:p>
        </p:txBody>
      </p:sp>
    </p:spTree>
    <p:extLst>
      <p:ext uri="{BB962C8B-B14F-4D97-AF65-F5344CB8AC3E}">
        <p14:creationId xmlns:p14="http://schemas.microsoft.com/office/powerpoint/2010/main" val="1382631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b="22524"/>
          <a:stretch/>
        </p:blipFill>
        <p:spPr>
          <a:xfrm>
            <a:off x="0" y="-712"/>
            <a:ext cx="12192000" cy="5029912"/>
          </a:xfrm>
          <a:prstGeom prst="rect">
            <a:avLst/>
          </a:prstGeom>
        </p:spPr>
      </p:pic>
      <p:sp>
        <p:nvSpPr>
          <p:cNvPr id="15" name="Rectangle 14"/>
          <p:cNvSpPr/>
          <p:nvPr/>
        </p:nvSpPr>
        <p:spPr>
          <a:xfrm>
            <a:off x="-3" y="0"/>
            <a:ext cx="8379915" cy="5029199"/>
          </a:xfrm>
          <a:prstGeom prst="rect">
            <a:avLst/>
          </a:prstGeom>
          <a:gradFill>
            <a:gsLst>
              <a:gs pos="56000">
                <a:srgbClr val="0000E1">
                  <a:alpha val="50000"/>
                </a:srgbClr>
              </a:gs>
              <a:gs pos="0">
                <a:srgbClr val="0000E1">
                  <a:alpha val="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0000"/>
              </a:solidFill>
              <a:effectLst/>
              <a:uLnTx/>
              <a:uFillTx/>
              <a:latin typeface="Effra Light"/>
              <a:ea typeface="+mn-ea"/>
              <a:cs typeface="+mn-cs"/>
            </a:endParaRPr>
          </a:p>
        </p:txBody>
      </p:sp>
      <p:sp>
        <p:nvSpPr>
          <p:cNvPr id="30" name="Chevron 4"/>
          <p:cNvSpPr/>
          <p:nvPr/>
        </p:nvSpPr>
        <p:spPr>
          <a:xfrm>
            <a:off x="357006" y="5343056"/>
            <a:ext cx="3838476"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panose="020B0503020203020204" pitchFamily="34" charset="0"/>
                <a:ea typeface="+mn-ea"/>
                <a:cs typeface="Effra Light" panose="020B0403020203020204" pitchFamily="34" charset="0"/>
              </a:rPr>
              <a:t>Startup Security:</a:t>
            </a:r>
            <a:br>
              <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Effra Light" panose="020B0403020203020204" pitchFamily="34" charset="0"/>
                <a:ea typeface="+mn-ea"/>
                <a:cs typeface="Effra Light" panose="020B0403020203020204" pitchFamily="34" charset="0"/>
              </a:rPr>
            </a:br>
            <a:r>
              <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rPr>
              <a:t>AMD Secure Processor Boot</a:t>
            </a:r>
            <a:br>
              <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rPr>
            </a:br>
            <a:r>
              <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rPr>
              <a:t>and Firmware Validation</a:t>
            </a:r>
          </a:p>
        </p:txBody>
      </p:sp>
      <p:sp>
        <p:nvSpPr>
          <p:cNvPr id="31" name="Chevron 8"/>
          <p:cNvSpPr/>
          <p:nvPr/>
        </p:nvSpPr>
        <p:spPr>
          <a:xfrm>
            <a:off x="4186834" y="5343056"/>
            <a:ext cx="3840480"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en-US" sz="15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panose="020B0503020203020204" pitchFamily="34" charset="0"/>
                <a:ea typeface="+mn-ea"/>
                <a:cs typeface="Effra Light" panose="020B0403020203020204" pitchFamily="34" charset="0"/>
              </a:rPr>
              <a:t>Workflow Security:</a:t>
            </a:r>
            <a:br>
              <a:rPr kumimoji="0" lang="en-US" sz="1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Segoe UI Light" panose="020B0502040204020203" pitchFamily="34" charset="0"/>
                <a:ea typeface="+mn-ea"/>
                <a:cs typeface="Segoe UI Light" panose="020B0502040204020203" pitchFamily="34" charset="0"/>
              </a:rPr>
            </a:br>
            <a:r>
              <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rPr>
              <a:t>AMD Secure Processor and</a:t>
            </a:r>
            <a:br>
              <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rPr>
            </a:br>
            <a:r>
              <a:rPr lang="en-US" sz="1400" dirty="0">
                <a:solidFill>
                  <a:srgbClr val="FFFFFF"/>
                </a:solidFill>
                <a:effectLst>
                  <a:outerShdw blurRad="38100" dist="38100" dir="2700000" algn="tl">
                    <a:srgbClr val="000000">
                      <a:alpha val="43137"/>
                    </a:srgbClr>
                  </a:outerShdw>
                </a:effectLst>
                <a:latin typeface="Avenir Light" panose="020B0402020203020204" pitchFamily="34" charset="0"/>
                <a:cs typeface="Effra" panose="020B0603020203020204" pitchFamily="34" charset="0"/>
              </a:rPr>
              <a:t>Windows</a:t>
            </a:r>
            <a:r>
              <a:rPr lang="en-US" sz="1400" baseline="30000" dirty="0">
                <a:solidFill>
                  <a:srgbClr val="FFFFFF"/>
                </a:solidFill>
                <a:effectLst>
                  <a:outerShdw blurRad="38100" dist="38100" dir="2700000" algn="tl">
                    <a:srgbClr val="000000">
                      <a:alpha val="43137"/>
                    </a:srgbClr>
                  </a:outerShdw>
                </a:effectLst>
                <a:latin typeface="Avenir Light" panose="020B0402020203020204" pitchFamily="34" charset="0"/>
                <a:cs typeface="Effra" panose="020B0603020203020204" pitchFamily="34" charset="0"/>
              </a:rPr>
              <a:t>® </a:t>
            </a:r>
            <a:r>
              <a:rPr lang="en-US" sz="1400" dirty="0">
                <a:solidFill>
                  <a:srgbClr val="FFFFFF"/>
                </a:solidFill>
                <a:effectLst>
                  <a:outerShdw blurRad="38100" dist="38100" dir="2700000" algn="tl">
                    <a:srgbClr val="000000">
                      <a:alpha val="43137"/>
                    </a:srgbClr>
                  </a:outerShdw>
                </a:effectLst>
                <a:latin typeface="Avenir Light" panose="020B0402020203020204" pitchFamily="34" charset="0"/>
                <a:cs typeface="Effra" panose="020B0603020203020204" pitchFamily="34" charset="0"/>
              </a:rPr>
              <a:t>Defender Device Guard </a:t>
            </a:r>
            <a:endPar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endParaRPr>
          </a:p>
        </p:txBody>
      </p:sp>
      <p:cxnSp>
        <p:nvCxnSpPr>
          <p:cNvPr id="17" name="Straight Connector 16"/>
          <p:cNvCxnSpPr/>
          <p:nvPr/>
        </p:nvCxnSpPr>
        <p:spPr>
          <a:xfrm>
            <a:off x="-1" y="5029200"/>
            <a:ext cx="12192000" cy="0"/>
          </a:xfrm>
          <a:prstGeom prst="line">
            <a:avLst/>
          </a:prstGeom>
          <a:ln w="19050">
            <a:gradFill>
              <a:gsLst>
                <a:gs pos="0">
                  <a:srgbClr val="0000E1">
                    <a:alpha val="0"/>
                  </a:srgbClr>
                </a:gs>
                <a:gs pos="25000">
                  <a:srgbClr val="0000E1">
                    <a:lumMod val="80000"/>
                    <a:lumOff val="20000"/>
                  </a:srgbClr>
                </a:gs>
                <a:gs pos="75000">
                  <a:srgbClr val="0000E1">
                    <a:lumMod val="80000"/>
                    <a:lumOff val="20000"/>
                  </a:srgbClr>
                </a:gs>
                <a:gs pos="100000">
                  <a:srgbClr val="0000E1">
                    <a:alpha val="0"/>
                  </a:srgbClr>
                </a:gs>
              </a:gsLst>
              <a:lin ang="10800000" scaled="0"/>
            </a:gradFill>
          </a:ln>
          <a:effectLst>
            <a:outerShdw blurRad="50800" dist="12700" dir="16200000"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2" name="Title 2"/>
          <p:cNvSpPr txBox="1">
            <a:spLocks/>
          </p:cNvSpPr>
          <p:nvPr/>
        </p:nvSpPr>
        <p:spPr>
          <a:xfrm>
            <a:off x="676019" y="1721730"/>
            <a:ext cx="7427121" cy="1371669"/>
          </a:xfrm>
          <a:prstGeom prst="rect">
            <a:avLst/>
          </a:prstGeom>
        </p:spPr>
        <p:txBody>
          <a:bodyPr anchor="t" anchorCtr="0"/>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US" sz="44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Effra" panose="020B0603020203020204" pitchFamily="34" charset="0"/>
                <a:ea typeface="+mj-ea"/>
                <a:cs typeface="Effra" panose="020B0603020203020204" pitchFamily="34" charset="0"/>
              </a:rPr>
              <a:t>      </a:t>
            </a:r>
            <a:r>
              <a:rPr kumimoji="0" lang="en-US" sz="44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ea typeface="+mj-ea"/>
                <a:cs typeface="Effra" panose="020B0603020203020204" pitchFamily="34" charset="0"/>
              </a:rPr>
              <a:t>Radeon</a:t>
            </a:r>
            <a:r>
              <a:rPr kumimoji="0" lang="en-US" sz="2800" b="0" i="0" u="none" strike="noStrike" kern="1200" cap="none" spc="0" normalizeH="0" baseline="6000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ea typeface="+mj-ea"/>
                <a:cs typeface="Effra" panose="020B0603020203020204" pitchFamily="34" charset="0"/>
              </a:rPr>
              <a:t>™</a:t>
            </a:r>
            <a:r>
              <a:rPr kumimoji="0" lang="en-US" sz="44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Effra" panose="020B0603020203020204" pitchFamily="34" charset="0"/>
                <a:ea typeface="+mj-ea"/>
                <a:cs typeface="Effra" panose="020B0603020203020204" pitchFamily="34" charset="0"/>
              </a:rPr>
              <a:t> </a:t>
            </a:r>
            <a:r>
              <a:rPr kumimoji="0" lang="en-US" sz="4400" b="0" i="0" u="none" strike="noStrike" kern="1200" cap="none" spc="0" normalizeH="0" baseline="0" noProof="0" dirty="0">
                <a:ln>
                  <a:noFill/>
                </a:ln>
                <a:solidFill>
                  <a:prstClr val="white"/>
                </a:solidFill>
                <a:effectLst>
                  <a:outerShdw blurRad="50800" dist="38100" dir="2700000" algn="tl" rotWithShape="0">
                    <a:prstClr val="black">
                      <a:alpha val="40000"/>
                    </a:prstClr>
                  </a:outerShdw>
                </a:effectLst>
                <a:uLnTx/>
                <a:uFillTx/>
                <a:latin typeface="Avenir" panose="020B0503020203020204" pitchFamily="34" charset="0"/>
                <a:ea typeface="+mj-ea"/>
                <a:cs typeface="Effra" panose="020B0603020203020204" pitchFamily="34" charset="0"/>
              </a:rPr>
              <a:t>Pro Security</a:t>
            </a:r>
          </a:p>
          <a:p>
            <a:pPr lvl="0" algn="l">
              <a:lnSpc>
                <a:spcPct val="100000"/>
              </a:lnSpc>
              <a:defRPr/>
            </a:pPr>
            <a:r>
              <a:rPr kumimoji="0" lang="en-US" sz="2800" b="0"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Light" panose="020B0402020203020204" pitchFamily="34" charset="0"/>
                <a:ea typeface="+mj-ea"/>
                <a:cs typeface="Effra Light" panose="020B0403020203020204" pitchFamily="34" charset="0"/>
              </a:rPr>
              <a:t>AMD Secure Processor in “Vega”-based</a:t>
            </a:r>
            <a:br>
              <a:rPr kumimoji="0" lang="en-US" sz="2800" b="0"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Light" panose="020B0402020203020204" pitchFamily="34" charset="0"/>
                <a:ea typeface="+mj-ea"/>
                <a:cs typeface="Effra Light" panose="020B0403020203020204" pitchFamily="34" charset="0"/>
              </a:rPr>
            </a:br>
            <a:r>
              <a:rPr kumimoji="0" lang="en-US" sz="2800" b="0"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Light" panose="020B0402020203020204" pitchFamily="34" charset="0"/>
                <a:ea typeface="+mj-ea"/>
                <a:cs typeface="Effra Light" panose="020B0403020203020204" pitchFamily="34" charset="0"/>
              </a:rPr>
              <a:t>Radeon</a:t>
            </a:r>
            <a:r>
              <a:rPr lang="en-US" sz="1400" baseline="90000" dirty="0">
                <a:solidFill>
                  <a:srgbClr val="FFFFFF"/>
                </a:solidFill>
                <a:effectLst>
                  <a:outerShdw blurRad="50800" dist="38100" dir="2700000" algn="tl" rotWithShape="0">
                    <a:prstClr val="black">
                      <a:alpha val="40000"/>
                    </a:prstClr>
                  </a:outerShdw>
                </a:effectLst>
                <a:latin typeface="Avenir Light" panose="020B0402020203020204" pitchFamily="34" charset="0"/>
                <a:cs typeface="Effra Light" panose="020B0403020203020204" pitchFamily="34" charset="0"/>
              </a:rPr>
              <a:t>TM</a:t>
            </a:r>
            <a:r>
              <a:rPr kumimoji="0" lang="en-US" sz="2800" b="0" i="0" u="none" strike="noStrike" kern="1200" cap="none" spc="0" normalizeH="0" baseline="0" noProof="0" dirty="0">
                <a:ln>
                  <a:noFill/>
                </a:ln>
                <a:solidFill>
                  <a:srgbClr val="FFFFFF"/>
                </a:solidFill>
                <a:effectLst>
                  <a:outerShdw blurRad="50800" dist="38100" dir="2700000" algn="tl" rotWithShape="0">
                    <a:prstClr val="black">
                      <a:alpha val="40000"/>
                    </a:prstClr>
                  </a:outerShdw>
                </a:effectLst>
                <a:uLnTx/>
                <a:uFillTx/>
                <a:latin typeface="Avenir Light" panose="020B0402020203020204" pitchFamily="34" charset="0"/>
                <a:ea typeface="+mj-ea"/>
                <a:cs typeface="Effra Light" panose="020B0403020203020204" pitchFamily="34" charset="0"/>
              </a:rPr>
              <a:t> Pro GPUs Enables Hardware Validated Boot</a:t>
            </a:r>
          </a:p>
        </p:txBody>
      </p:sp>
      <p:pic>
        <p:nvPicPr>
          <p:cNvPr id="43" name="Graphic 42" descr="Lock"/>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8744" y="1647829"/>
            <a:ext cx="713232" cy="713232"/>
          </a:xfrm>
          <a:prstGeom prst="rect">
            <a:avLst/>
          </a:prstGeom>
          <a:effectLst>
            <a:outerShdw blurRad="50800" dist="38100" dir="2700000" algn="tl" rotWithShape="0">
              <a:prstClr val="black">
                <a:alpha val="40000"/>
              </a:prstClr>
            </a:outerShdw>
          </a:effectLst>
        </p:spPr>
      </p:pic>
      <p:pic>
        <p:nvPicPr>
          <p:cNvPr id="16" name="Picture 1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0"/>
            <a:ext cx="235853" cy="237744"/>
          </a:xfrm>
          <a:prstGeom prst="rect">
            <a:avLst/>
          </a:prstGeom>
        </p:spPr>
      </p:pic>
      <p:grpSp>
        <p:nvGrpSpPr>
          <p:cNvPr id="51" name="Group 50"/>
          <p:cNvGrpSpPr/>
          <p:nvPr/>
        </p:nvGrpSpPr>
        <p:grpSpPr>
          <a:xfrm>
            <a:off x="7759235" y="1372958"/>
            <a:ext cx="3668858" cy="3119862"/>
            <a:chOff x="7759235" y="1372958"/>
            <a:chExt cx="3668858" cy="3119862"/>
          </a:xfrm>
        </p:grpSpPr>
        <p:pic>
          <p:nvPicPr>
            <p:cNvPr id="7" name="Picture 6"/>
            <p:cNvPicPr>
              <a:picLocks noChangeAspect="1"/>
            </p:cNvPicPr>
            <p:nvPr/>
          </p:nvPicPr>
          <p:blipFill>
            <a:blip r:embed="rId7"/>
            <a:stretch>
              <a:fillRect/>
            </a:stretch>
          </p:blipFill>
          <p:spPr>
            <a:xfrm>
              <a:off x="9142093" y="1372958"/>
              <a:ext cx="2286000" cy="2282573"/>
            </a:xfrm>
            <a:prstGeom prst="rect">
              <a:avLst/>
            </a:prstGeom>
          </p:spPr>
        </p:pic>
        <p:sp>
          <p:nvSpPr>
            <p:cNvPr id="8" name="Rectangle 7"/>
            <p:cNvSpPr/>
            <p:nvPr/>
          </p:nvSpPr>
          <p:spPr>
            <a:xfrm>
              <a:off x="7759235" y="3969600"/>
              <a:ext cx="366885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FFFF"/>
                </a:buClr>
                <a:buSzTx/>
                <a:buFontTx/>
                <a:buNone/>
                <a:tabLst/>
                <a:defRPr/>
              </a:pPr>
              <a:r>
                <a:rPr kumimoji="0" lang="en-US" sz="1400" b="0" i="0" u="none" strike="noStrike" kern="1200" cap="none" spc="0" normalizeH="0" baseline="0" noProof="0" dirty="0">
                  <a:ln w="28575">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mn-cs"/>
                </a:rPr>
                <a:t>Hardware Root of Trust Provides Foundation</a:t>
              </a:r>
              <a:br>
                <a:rPr kumimoji="0" lang="en-US" sz="1400" b="0" i="0" u="none" strike="noStrike" kern="1200" cap="none" spc="0" normalizeH="0" baseline="0" noProof="0" dirty="0">
                  <a:ln w="28575">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mn-cs"/>
                </a:rPr>
              </a:br>
              <a:r>
                <a:rPr kumimoji="0" lang="en-US" sz="1400" b="0" i="0" u="none" strike="noStrike" kern="1200" cap="none" spc="0" normalizeH="0" baseline="0" noProof="0" dirty="0">
                  <a:ln w="28575">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mn-cs"/>
                </a:rPr>
                <a:t>for Platform Security</a:t>
              </a:r>
            </a:p>
          </p:txBody>
        </p:sp>
        <p:sp>
          <p:nvSpPr>
            <p:cNvPr id="39" name="Arrow: Bent 38"/>
            <p:cNvSpPr/>
            <p:nvPr/>
          </p:nvSpPr>
          <p:spPr>
            <a:xfrm>
              <a:off x="8138939" y="2647374"/>
              <a:ext cx="1427019" cy="667344"/>
            </a:xfrm>
            <a:prstGeom prst="bentArrow">
              <a:avLst>
                <a:gd name="adj1" fmla="val 6515"/>
                <a:gd name="adj2" fmla="val 9264"/>
                <a:gd name="adj3" fmla="val 20997"/>
                <a:gd name="adj4" fmla="val 0"/>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Effra Light"/>
                <a:ea typeface="+mn-ea"/>
                <a:cs typeface="+mn-cs"/>
              </a:endParaRPr>
            </a:p>
          </p:txBody>
        </p:sp>
        <p:sp>
          <p:nvSpPr>
            <p:cNvPr id="23" name="Rectangle 22"/>
            <p:cNvSpPr/>
            <p:nvPr/>
          </p:nvSpPr>
          <p:spPr>
            <a:xfrm flipH="1">
              <a:off x="9586044" y="2595403"/>
              <a:ext cx="228600" cy="228600"/>
            </a:xfrm>
            <a:prstGeom prst="rect">
              <a:avLst/>
            </a:prstGeom>
            <a:noFill/>
            <a:ln w="38100">
              <a:solidFill>
                <a:schemeClr val="tx1"/>
              </a:solidFill>
              <a:prstDash val="solid"/>
              <a:miter lim="800000"/>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FFFFFF"/>
                </a:solidFill>
                <a:effectLst/>
                <a:uLnTx/>
                <a:uFillTx/>
                <a:latin typeface="Effra Light"/>
                <a:ea typeface="+mn-ea"/>
                <a:cs typeface="+mn-cs"/>
              </a:endParaRPr>
            </a:p>
          </p:txBody>
        </p:sp>
        <p:grpSp>
          <p:nvGrpSpPr>
            <p:cNvPr id="38" name="Group 37"/>
            <p:cNvGrpSpPr/>
            <p:nvPr/>
          </p:nvGrpSpPr>
          <p:grpSpPr>
            <a:xfrm>
              <a:off x="7764953" y="2824003"/>
              <a:ext cx="790883" cy="822960"/>
              <a:chOff x="6964593" y="626607"/>
              <a:chExt cx="790883" cy="822960"/>
            </a:xfrm>
            <a:effectLst>
              <a:outerShdw blurRad="50800" dist="38100" dir="2700000" algn="tl" rotWithShape="0">
                <a:prstClr val="black">
                  <a:alpha val="40000"/>
                </a:prstClr>
              </a:outerShdw>
            </a:effectLst>
          </p:grpSpPr>
          <p:sp>
            <p:nvSpPr>
              <p:cNvPr id="35" name="Rounded Rectangle 43"/>
              <p:cNvSpPr>
                <a:spLocks noChangeAspect="1"/>
              </p:cNvSpPr>
              <p:nvPr/>
            </p:nvSpPr>
            <p:spPr>
              <a:xfrm>
                <a:off x="6964593" y="626607"/>
                <a:ext cx="790883" cy="822960"/>
              </a:xfrm>
              <a:prstGeom prst="roundRect">
                <a:avLst>
                  <a:gd name="adj" fmla="val 0"/>
                </a:avLst>
              </a:prstGeom>
              <a:solidFill>
                <a:srgbClr val="242422"/>
              </a:solidFill>
              <a:ln w="12700" cap="flat" cmpd="sng" algn="ctr">
                <a:solidFill>
                  <a:srgbClr val="FFFFFF"/>
                </a:solidFill>
                <a:prstDash val="solid"/>
                <a:miter lim="800000"/>
              </a:ln>
              <a:effectLst/>
            </p:spPr>
            <p:txBody>
              <a:bodyPr spcFirstLastPara="1" lIns="0" tIns="182880" rIns="0" bIns="182880" numCol="1" rtlCol="0" anchor="b" anchorCtr="0"/>
              <a:lstStyle/>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a:p>
                <a:pPr marL="0" marR="0" lvl="0" indent="0" algn="ctr" defTabSz="914400" rtl="0" eaLnBrk="1" fontAlgn="auto" latinLnBrk="0" hangingPunct="1">
                  <a:lnSpc>
                    <a:spcPts val="1600"/>
                  </a:lnSpc>
                  <a:spcBef>
                    <a:spcPts val="0"/>
                  </a:spcBef>
                  <a:spcAft>
                    <a:spcPts val="0"/>
                  </a:spcAft>
                  <a:buClrTx/>
                  <a:buSzTx/>
                  <a:buFontTx/>
                  <a:buNone/>
                  <a:tabLst/>
                  <a:defRPr/>
                </a:pPr>
                <a:br>
                  <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br>
                <a:endParaRPr kumimoji="0" lang="en-CA" sz="1200" b="0" i="0" u="none" strike="noStrike" kern="0" cap="none" spc="0" normalizeH="0" baseline="0" noProof="0" dirty="0">
                  <a:ln>
                    <a:noFill/>
                  </a:ln>
                  <a:solidFill>
                    <a:prstClr val="white"/>
                  </a:solidFill>
                  <a:effectLst/>
                  <a:uLnTx/>
                  <a:uFillTx/>
                  <a:latin typeface="Avenir" panose="020B0503020203020204" pitchFamily="34" charset="0"/>
                  <a:ea typeface="+mn-ea"/>
                  <a:cs typeface="+mn-cs"/>
                </a:endParaRPr>
              </a:p>
            </p:txBody>
          </p:sp>
          <p:sp>
            <p:nvSpPr>
              <p:cNvPr id="36" name="Rectangle 35"/>
              <p:cNvSpPr/>
              <p:nvPr/>
            </p:nvSpPr>
            <p:spPr>
              <a:xfrm>
                <a:off x="6973796" y="671658"/>
                <a:ext cx="774383" cy="192614"/>
              </a:xfrm>
              <a:prstGeom prst="rect">
                <a:avLst/>
              </a:prstGeom>
              <a:solidFill>
                <a:srgbClr val="0000E1"/>
              </a:solidFill>
              <a:ln w="317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FFFFFF"/>
                    </a:solidFill>
                    <a:effectLst/>
                    <a:uLnTx/>
                    <a:uFillTx/>
                    <a:latin typeface="Avenir" panose="020B0503020203020204" pitchFamily="34" charset="0"/>
                    <a:ea typeface="+mn-ea"/>
                    <a:cs typeface="+mn-cs"/>
                  </a:rPr>
                  <a:t>Root of Trust</a:t>
                </a:r>
              </a:p>
            </p:txBody>
          </p:sp>
          <p:sp>
            <p:nvSpPr>
              <p:cNvPr id="11" name="Rectangle 10"/>
              <p:cNvSpPr/>
              <p:nvPr/>
            </p:nvSpPr>
            <p:spPr>
              <a:xfrm>
                <a:off x="6973788" y="866173"/>
                <a:ext cx="772492" cy="5770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05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t>AMD </a:t>
                </a:r>
                <a:br>
                  <a:rPr kumimoji="0" lang="en-CA" sz="105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br>
                <a:r>
                  <a:rPr kumimoji="0" lang="en-CA" sz="1050" b="0" i="0" u="none" strike="noStrike" kern="0" cap="none" spc="0" normalizeH="0" baseline="0" noProof="0" dirty="0">
                    <a:ln>
                      <a:noFill/>
                    </a:ln>
                    <a:solidFill>
                      <a:prstClr val="white"/>
                    </a:solidFill>
                    <a:effectLst/>
                    <a:uLnTx/>
                    <a:uFillTx/>
                    <a:latin typeface="Avenir" panose="020B0503020203020204" pitchFamily="34" charset="0"/>
                    <a:ea typeface="+mn-ea"/>
                    <a:cs typeface="+mn-cs"/>
                  </a:rPr>
                  <a:t>Secure Processor</a:t>
                </a:r>
                <a:endParaRPr kumimoji="0" lang="en-US" sz="1050" b="0" i="0" u="none" strike="noStrike" kern="1200" cap="none" spc="0" normalizeH="0" baseline="0" noProof="0" dirty="0">
                  <a:ln>
                    <a:noFill/>
                  </a:ln>
                  <a:solidFill>
                    <a:srgbClr val="FFFFFF"/>
                  </a:solidFill>
                  <a:effectLst/>
                  <a:uLnTx/>
                  <a:uFillTx/>
                  <a:latin typeface="Effra Light"/>
                  <a:ea typeface="+mn-ea"/>
                  <a:cs typeface="+mn-cs"/>
                </a:endParaRPr>
              </a:p>
            </p:txBody>
          </p:sp>
        </p:grpSp>
      </p:grpSp>
      <p:sp>
        <p:nvSpPr>
          <p:cNvPr id="48" name="Chevron 8"/>
          <p:cNvSpPr/>
          <p:nvPr/>
        </p:nvSpPr>
        <p:spPr>
          <a:xfrm>
            <a:off x="8018665" y="5343056"/>
            <a:ext cx="3840480" cy="831273"/>
          </a:xfrm>
          <a:prstGeom prst="chevron">
            <a:avLst/>
          </a:prstGeom>
          <a:solidFill>
            <a:srgbClr val="0000E1"/>
          </a:solidFill>
          <a:ln>
            <a:solidFill>
              <a:srgbClr val="0000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panose="020B0503020203020204" pitchFamily="34" charset="0"/>
                <a:ea typeface="+mn-ea"/>
                <a:cs typeface="Effra Light" panose="020B0403020203020204" pitchFamily="34" charset="0"/>
              </a:rPr>
              <a:t>Shutdown Security:</a:t>
            </a:r>
            <a:br>
              <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rPr>
            </a:br>
            <a:r>
              <a:rPr kumimoji="0" lang="en-US"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rPr>
              <a:t>AMD Secure Processor Secures Graphics Bound IP</a:t>
            </a:r>
            <a:endParaRPr kumimoji="0" lang="en-US" sz="1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venir Light" panose="020B0402020203020204" pitchFamily="34" charset="0"/>
              <a:ea typeface="+mn-ea"/>
              <a:cs typeface="Effra" panose="020B0603020203020204" pitchFamily="34" charset="0"/>
            </a:endParaRPr>
          </a:p>
        </p:txBody>
      </p:sp>
      <p:sp>
        <p:nvSpPr>
          <p:cNvPr id="22" name="Title 2"/>
          <p:cNvSpPr txBox="1">
            <a:spLocks/>
          </p:cNvSpPr>
          <p:nvPr/>
        </p:nvSpPr>
        <p:spPr>
          <a:xfrm>
            <a:off x="1752600" y="6274539"/>
            <a:ext cx="8686800" cy="231882"/>
          </a:xfrm>
          <a:prstGeom prst="rect">
            <a:avLst/>
          </a:prstGeom>
        </p:spPr>
        <p:txBody>
          <a:bodyPr vert="horz" lIns="0" tIns="45720" rIns="0" bIns="0" rtlCol="0" anchor="b" anchorCtr="0">
            <a:noAutofit/>
          </a:bodyPr>
          <a:lstStyle>
            <a:lvl1pPr algn="l" defTabSz="914400" rtl="0" eaLnBrk="1" latinLnBrk="0" hangingPunct="1">
              <a:spcBef>
                <a:spcPct val="0"/>
              </a:spcBef>
              <a:buNone/>
              <a:defRPr sz="3200" b="0" i="0" strike="noStrike" kern="1200" cap="none" spc="-60" baseline="0">
                <a:solidFill>
                  <a:schemeClr val="tx1"/>
                </a:solidFill>
                <a:latin typeface="Effra Light" charset="0"/>
                <a:ea typeface="Effra Light" charset="0"/>
                <a:cs typeface="Effra Light" charset="0"/>
              </a:defRPr>
            </a:lvl1pPr>
          </a:lstStyle>
          <a:p>
            <a:pPr lvl="0" algn="ctr">
              <a:spcAft>
                <a:spcPts val="200"/>
              </a:spcAft>
              <a:defRPr/>
            </a:pP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Available on Radeon</a:t>
            </a:r>
            <a:r>
              <a:rPr kumimoji="0" lang="en-US" sz="800" b="0" i="0" u="none" strike="noStrike" kern="1200" cap="none" spc="0" normalizeH="0" baseline="30000" noProof="0" dirty="0">
                <a:ln>
                  <a:noFill/>
                </a:ln>
                <a:solidFill>
                  <a:srgbClr val="FFFFFF"/>
                </a:solidFill>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 Pro WX 9100</a:t>
            </a:r>
            <a:r>
              <a:rPr lang="en-US" sz="800" spc="0" dirty="0">
                <a:solidFill>
                  <a:srgbClr val="FFFFFF"/>
                </a:solidFill>
                <a:latin typeface="Avenir Light" panose="020B0402020203020204" pitchFamily="34" charset="0"/>
                <a:cs typeface="Effra Light" panose="020B0403020203020204" pitchFamily="34" charset="0"/>
              </a:rPr>
              <a:t>, Radeon</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Pro SSG, and </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Radeon</a:t>
            </a:r>
            <a:r>
              <a:rPr kumimoji="0" lang="en-US" sz="800" b="0" i="0" u="none" strike="noStrike" kern="1200" cap="none" spc="0" normalizeH="0" baseline="30000" noProof="0" dirty="0">
                <a:ln>
                  <a:noFill/>
                </a:ln>
                <a:solidFill>
                  <a:srgbClr val="FFFFFF"/>
                </a:solidFill>
                <a:uLnTx/>
                <a:uFillTx/>
                <a:latin typeface="Avenir Light" panose="020B0402020203020204" pitchFamily="34" charset="0"/>
                <a:cs typeface="Effra Light" panose="020B0403020203020204" pitchFamily="34" charset="0"/>
              </a:rPr>
              <a:t>™</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 Vega Frontier Edition graphics cards. </a:t>
            </a:r>
            <a:r>
              <a:rPr lang="en-US" sz="800" spc="0" dirty="0">
                <a:solidFill>
                  <a:srgbClr val="FFFFFF"/>
                </a:solidFill>
                <a:latin typeface="Avenir Light" panose="020B0402020203020204" pitchFamily="34" charset="0"/>
                <a:cs typeface="Effra Light" panose="020B0403020203020204" pitchFamily="34" charset="0"/>
              </a:rPr>
              <a:t>Windows</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Defender Device Guard </a:t>
            </a:r>
            <a:r>
              <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rPr>
              <a:t>requires </a:t>
            </a:r>
            <a:r>
              <a:rPr lang="en-US" sz="800" spc="0" dirty="0">
                <a:solidFill>
                  <a:srgbClr val="FFFFFF"/>
                </a:solidFill>
                <a:latin typeface="Avenir Light" panose="020B0402020203020204" pitchFamily="34" charset="0"/>
                <a:cs typeface="Effra Light" panose="020B0403020203020204" pitchFamily="34" charset="0"/>
              </a:rPr>
              <a:t>Windows</a:t>
            </a:r>
            <a:r>
              <a:rPr lang="en-US" sz="800" spc="0" baseline="30000" dirty="0">
                <a:solidFill>
                  <a:srgbClr val="FFFFFF"/>
                </a:solidFill>
                <a:latin typeface="Avenir Light" panose="020B0402020203020204" pitchFamily="34" charset="0"/>
                <a:cs typeface="Effra Light" panose="020B0403020203020204" pitchFamily="34" charset="0"/>
              </a:rPr>
              <a:t>®</a:t>
            </a:r>
            <a:r>
              <a:rPr lang="en-US" sz="800" spc="0" dirty="0">
                <a:solidFill>
                  <a:srgbClr val="FFFFFF"/>
                </a:solidFill>
                <a:latin typeface="Avenir Light" panose="020B0402020203020204" pitchFamily="34" charset="0"/>
                <a:cs typeface="Effra Light" panose="020B0403020203020204" pitchFamily="34" charset="0"/>
              </a:rPr>
              <a:t> 10 Enterprise edition </a:t>
            </a:r>
            <a:endParaRPr kumimoji="0" lang="en-US" sz="800" b="0" i="0" u="none" strike="noStrike" kern="1200" cap="none" spc="0" normalizeH="0" baseline="0" noProof="0" dirty="0">
              <a:ln>
                <a:noFill/>
              </a:ln>
              <a:solidFill>
                <a:srgbClr val="FFFFFF"/>
              </a:solidFill>
              <a:uLnTx/>
              <a:uFillTx/>
              <a:latin typeface="Avenir Light" panose="020B0402020203020204" pitchFamily="34" charset="0"/>
              <a:cs typeface="Effra Light" panose="020B0403020203020204" pitchFamily="34" charset="0"/>
            </a:endParaRPr>
          </a:p>
        </p:txBody>
      </p:sp>
    </p:spTree>
    <p:extLst>
      <p:ext uri="{BB962C8B-B14F-4D97-AF65-F5344CB8AC3E}">
        <p14:creationId xmlns:p14="http://schemas.microsoft.com/office/powerpoint/2010/main" val="1355061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10.xml><?xml version="1.0" encoding="utf-8"?>
<a:theme xmlns:a="http://schemas.openxmlformats.org/drawingml/2006/main" name="1_AMD WIDE BLK">
  <a:themeElements>
    <a:clrScheme name="Custom 8">
      <a:dk1>
        <a:sysClr val="windowText" lastClr="000000"/>
      </a:dk1>
      <a:lt1>
        <a:sysClr val="window" lastClr="FFFFFF"/>
      </a:lt1>
      <a:dk2>
        <a:srgbClr val="FFFFFF"/>
      </a:dk2>
      <a:lt2>
        <a:srgbClr val="000000"/>
      </a:lt2>
      <a:accent1>
        <a:srgbClr val="F26522"/>
      </a:accent1>
      <a:accent2>
        <a:srgbClr val="ED1C24"/>
      </a:accent2>
      <a:accent3>
        <a:srgbClr val="00AAB5"/>
      </a:accent3>
      <a:accent4>
        <a:srgbClr val="A6CE39"/>
      </a:accent4>
      <a:accent5>
        <a:srgbClr val="812990"/>
      </a:accent5>
      <a:accent6>
        <a:srgbClr val="C7C8CA"/>
      </a:accent6>
      <a:hlink>
        <a:srgbClr val="ED1C24"/>
      </a:hlink>
      <a:folHlink>
        <a:srgbClr val="C7C8C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11.xml><?xml version="1.0" encoding="utf-8"?>
<a:theme xmlns:a="http://schemas.openxmlformats.org/drawingml/2006/main" name="9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12.xml><?xml version="1.0" encoding="utf-8"?>
<a:theme xmlns:a="http://schemas.openxmlformats.org/drawingml/2006/main" name="10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3.xml><?xml version="1.0" encoding="utf-8"?>
<a:theme xmlns:a="http://schemas.openxmlformats.org/drawingml/2006/main" name="2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4.xml><?xml version="1.0" encoding="utf-8"?>
<a:theme xmlns:a="http://schemas.openxmlformats.org/drawingml/2006/main" name="3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5.xml><?xml version="1.0" encoding="utf-8"?>
<a:theme xmlns:a="http://schemas.openxmlformats.org/drawingml/2006/main" name="4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6.xml><?xml version="1.0" encoding="utf-8"?>
<a:theme xmlns:a="http://schemas.openxmlformats.org/drawingml/2006/main" name="5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7.xml><?xml version="1.0" encoding="utf-8"?>
<a:theme xmlns:a="http://schemas.openxmlformats.org/drawingml/2006/main" name="6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8.xml><?xml version="1.0" encoding="utf-8"?>
<a:theme xmlns:a="http://schemas.openxmlformats.org/drawingml/2006/main" name="7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ppt/theme/theme9.xml><?xml version="1.0" encoding="utf-8"?>
<a:theme xmlns:a="http://schemas.openxmlformats.org/drawingml/2006/main" name="8_AMD RADEON">
  <a:themeElements>
    <a:clrScheme name="Radeon Polaris">
      <a:dk1>
        <a:srgbClr val="000000"/>
      </a:dk1>
      <a:lt1>
        <a:srgbClr val="FFFFFF"/>
      </a:lt1>
      <a:dk2>
        <a:srgbClr val="FFFFFF"/>
      </a:dk2>
      <a:lt2>
        <a:srgbClr val="000000"/>
      </a:lt2>
      <a:accent1>
        <a:srgbClr val="DD0031"/>
      </a:accent1>
      <a:accent2>
        <a:srgbClr val="FFFFFF"/>
      </a:accent2>
      <a:accent3>
        <a:srgbClr val="27282B"/>
      </a:accent3>
      <a:accent4>
        <a:srgbClr val="55565A"/>
      </a:accent4>
      <a:accent5>
        <a:srgbClr val="E0626C"/>
      </a:accent5>
      <a:accent6>
        <a:srgbClr val="8FBCFF"/>
      </a:accent6>
      <a:hlink>
        <a:srgbClr val="ED1C24"/>
      </a:hlink>
      <a:folHlink>
        <a:srgbClr val="C7C8CA"/>
      </a:folHlink>
    </a:clrScheme>
    <a:fontScheme name="Custom 2">
      <a:majorFont>
        <a:latin typeface="Effra Light"/>
        <a:ea typeface=""/>
        <a:cs typeface=""/>
      </a:majorFont>
      <a:minorFont>
        <a:latin typeface="Effra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marL="174625" indent="-174625">
          <a:spcAft>
            <a:spcPts val="600"/>
          </a:spcAft>
          <a:buClr>
            <a:schemeClr val="bg2"/>
          </a:buClr>
          <a:buFont typeface="Wingdings 3" pitchFamily="18" charset="2"/>
          <a:buChar char="}"/>
          <a:defRPr dirty="0" smtClean="0"/>
        </a:defPPr>
      </a:lstStyle>
    </a:txDef>
  </a:objectDefaults>
  <a:extraClrSchemeLst/>
  <a:extLst>
    <a:ext uri="{05A4C25C-085E-4340-85A3-A5531E510DB2}">
      <thm15:themeFamily xmlns:thm15="http://schemas.microsoft.com/office/thememl/2012/main" name="Presentation1" id="{29CC0EF7-87AF-4332-8238-07EB064EF708}" vid="{88888B7A-3F48-4C5C-94F6-68DD76F37C9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7a63ae98c9331042c85a0ce3caf3b722">
  <xsd:schema xmlns:xsd="http://www.w3.org/2001/XMLSchema" xmlns:p="http://schemas.microsoft.com/office/2006/metadata/properties" targetNamespace="http://schemas.microsoft.com/office/2006/metadata/properties" ma:root="true" ma:fieldsID="643ad641ad674e858ec36190b61f65cd">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F7EF625-82A2-49B5-93D7-D9A3773544F1}">
  <ds:schemaRef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3E71B107-13B4-48F8-B244-111DB099AFA7}">
  <ds:schemaRefs>
    <ds:schemaRef ds:uri="http://schemas.microsoft.com/sharepoint/v3/contenttype/forms"/>
  </ds:schemaRefs>
</ds:datastoreItem>
</file>

<file path=customXml/itemProps3.xml><?xml version="1.0" encoding="utf-8"?>
<ds:datastoreItem xmlns:ds="http://schemas.openxmlformats.org/officeDocument/2006/customXml" ds:itemID="{37353810-6200-4864-8CF6-3F97FF2070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68215</TotalTime>
  <Words>2265</Words>
  <Application>Microsoft Office PowerPoint</Application>
  <PresentationFormat>Widescreen</PresentationFormat>
  <Paragraphs>233</Paragraphs>
  <Slides>17</Slides>
  <Notes>15</Notes>
  <HiddenSlides>0</HiddenSlides>
  <MMClips>0</MMClips>
  <ScaleCrop>false</ScaleCrop>
  <HeadingPairs>
    <vt:vector size="6" baseType="variant">
      <vt:variant>
        <vt:lpstr>Fonts Used</vt:lpstr>
      </vt:variant>
      <vt:variant>
        <vt:i4>14</vt:i4>
      </vt:variant>
      <vt:variant>
        <vt:lpstr>Theme</vt:lpstr>
      </vt:variant>
      <vt:variant>
        <vt:i4>12</vt:i4>
      </vt:variant>
      <vt:variant>
        <vt:lpstr>Slide Titles</vt:lpstr>
      </vt:variant>
      <vt:variant>
        <vt:i4>17</vt:i4>
      </vt:variant>
    </vt:vector>
  </HeadingPairs>
  <TitlesOfParts>
    <vt:vector size="43" baseType="lpstr">
      <vt:lpstr>Arial</vt:lpstr>
      <vt:lpstr>Avenir</vt:lpstr>
      <vt:lpstr>Avenir Heavy</vt:lpstr>
      <vt:lpstr>Avenir Light</vt:lpstr>
      <vt:lpstr>Calibri</vt:lpstr>
      <vt:lpstr>Courier New</vt:lpstr>
      <vt:lpstr>Effra</vt:lpstr>
      <vt:lpstr>Effra Heavy</vt:lpstr>
      <vt:lpstr>Effra Light</vt:lpstr>
      <vt:lpstr>Effra Medium</vt:lpstr>
      <vt:lpstr>Franklin Gothic Book</vt:lpstr>
      <vt:lpstr>Segoe UI Light</vt:lpstr>
      <vt:lpstr>Times New Roman</vt:lpstr>
      <vt:lpstr>Wingdings 3</vt:lpstr>
      <vt:lpstr>AMD RADEON</vt:lpstr>
      <vt:lpstr>1_AMD RADEON</vt:lpstr>
      <vt:lpstr>2_AMD RADEON</vt:lpstr>
      <vt:lpstr>3_AMD RADEON</vt:lpstr>
      <vt:lpstr>4_AMD RADEON</vt:lpstr>
      <vt:lpstr>5_AMD RADEON</vt:lpstr>
      <vt:lpstr>6_AMD RADEON</vt:lpstr>
      <vt:lpstr>7_AMD RADEON</vt:lpstr>
      <vt:lpstr>8_AMD RADEON</vt:lpstr>
      <vt:lpstr>1_AMD WIDE BLK</vt:lpstr>
      <vt:lpstr>9_AMD RADEON</vt:lpstr>
      <vt:lpstr>10_AMD RADEON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Advanced Micro Devices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Blake-Davies, Alexander</dc:creator>
  <cp:lastModifiedBy>Watkins, George</cp:lastModifiedBy>
  <cp:revision>3005</cp:revision>
  <cp:lastPrinted>2016-11-22T21:15:28Z</cp:lastPrinted>
  <dcterms:created xsi:type="dcterms:W3CDTF">2016-08-30T00:59:44Z</dcterms:created>
  <dcterms:modified xsi:type="dcterms:W3CDTF">2018-08-29T06:11:17Z</dcterms:modified>
</cp:coreProperties>
</file>